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E0E"/>
    <a:srgbClr val="FF0101"/>
    <a:srgbClr val="DA0000"/>
    <a:srgbClr val="FF8585"/>
    <a:srgbClr val="FFB3B3"/>
    <a:srgbClr val="FF5B5B"/>
    <a:srgbClr val="C0D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58" d="100"/>
          <a:sy n="58" d="100"/>
        </p:scale>
        <p:origin x="836" y="5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DA0000"/>
              </a:solidFill>
            </a:ln>
          </c:spPr>
          <c:marker>
            <c:spPr>
              <a:solidFill>
                <a:srgbClr val="FF0101"/>
              </a:solidFill>
              <a:ln>
                <a:solidFill>
                  <a:srgbClr val="DA0000"/>
                </a:solidFill>
              </a:ln>
            </c:spPr>
          </c:marker>
          <c:dPt>
            <c:idx val="0"/>
            <c:bubble3D val="0"/>
            <c:spPr>
              <a:ln>
                <a:solidFill>
                  <a:srgbClr val="DA0000"/>
                </a:solidFill>
              </a:ln>
            </c:spPr>
            <c:extLst>
              <c:ext xmlns:c16="http://schemas.microsoft.com/office/drawing/2014/chart" uri="{C3380CC4-5D6E-409C-BE32-E72D297353CC}">
                <c16:uniqueId val="{00000001-7C39-4B7B-AD06-E3B78226DB7C}"/>
              </c:ext>
            </c:extLst>
          </c:dPt>
          <c:dPt>
            <c:idx val="1"/>
            <c:bubble3D val="0"/>
            <c:extLst>
              <c:ext xmlns:c16="http://schemas.microsoft.com/office/drawing/2014/chart" uri="{C3380CC4-5D6E-409C-BE32-E72D297353CC}">
                <c16:uniqueId val="{00000002-7C39-4B7B-AD06-E3B78226DB7C}"/>
              </c:ext>
            </c:extLst>
          </c:dPt>
          <c:dPt>
            <c:idx val="2"/>
            <c:bubble3D val="0"/>
            <c:extLst>
              <c:ext xmlns:c16="http://schemas.microsoft.com/office/drawing/2014/chart" uri="{C3380CC4-5D6E-409C-BE32-E72D297353CC}">
                <c16:uniqueId val="{00000003-7C39-4B7B-AD06-E3B78226DB7C}"/>
              </c:ext>
            </c:extLst>
          </c:dPt>
          <c:dPt>
            <c:idx val="3"/>
            <c:bubble3D val="0"/>
            <c:extLst>
              <c:ext xmlns:c16="http://schemas.microsoft.com/office/drawing/2014/chart" uri="{C3380CC4-5D6E-409C-BE32-E72D297353CC}">
                <c16:uniqueId val="{00000004-7C39-4B7B-AD06-E3B78226DB7C}"/>
              </c:ext>
            </c:extLst>
          </c:dPt>
          <c:dLbls>
            <c:numFmt formatCode="0%" sourceLinked="0"/>
            <c:spPr>
              <a:noFill/>
              <a:ln>
                <a:noFill/>
              </a:ln>
              <a:effectLst/>
            </c:spPr>
            <c:txPr>
              <a:bodyPr anchor="t" anchorCtr="0"/>
              <a:lstStyle/>
              <a:p>
                <a:pPr>
                  <a:defRPr sz="1050" b="0">
                    <a:latin typeface="+mn-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2011</c:v>
                </c:pt>
                <c:pt idx="1">
                  <c:v>2013</c:v>
                </c:pt>
                <c:pt idx="2">
                  <c:v>2015</c:v>
                </c:pt>
                <c:pt idx="3">
                  <c:v>2017</c:v>
                </c:pt>
              </c:numCache>
            </c:numRef>
          </c:cat>
          <c:val>
            <c:numRef>
              <c:f>Sheet1!$B$2:$B$5</c:f>
              <c:numCache>
                <c:formatCode>0.0%</c:formatCode>
                <c:ptCount val="4"/>
                <c:pt idx="0">
                  <c:v>0.36799999999999999</c:v>
                </c:pt>
                <c:pt idx="1">
                  <c:v>0.36299999999999999</c:v>
                </c:pt>
                <c:pt idx="2">
                  <c:v>0.371</c:v>
                </c:pt>
                <c:pt idx="3">
                  <c:v>0.50900000000000001</c:v>
                </c:pt>
              </c:numCache>
            </c:numRef>
          </c:val>
          <c:smooth val="0"/>
          <c:extLst>
            <c:ext xmlns:c16="http://schemas.microsoft.com/office/drawing/2014/chart" uri="{C3380CC4-5D6E-409C-BE32-E72D297353CC}">
              <c16:uniqueId val="{00000005-7C39-4B7B-AD06-E3B78226DB7C}"/>
            </c:ext>
          </c:extLst>
        </c:ser>
        <c:dLbls>
          <c:showLegendKey val="0"/>
          <c:showVal val="0"/>
          <c:showCatName val="0"/>
          <c:showSerName val="0"/>
          <c:showPercent val="0"/>
          <c:showBubbleSize val="0"/>
        </c:dLbls>
        <c:marker val="1"/>
        <c:smooth val="0"/>
        <c:axId val="31906432"/>
        <c:axId val="31908224"/>
      </c:lineChart>
      <c:catAx>
        <c:axId val="31906432"/>
        <c:scaling>
          <c:orientation val="minMax"/>
        </c:scaling>
        <c:delete val="0"/>
        <c:axPos val="b"/>
        <c:numFmt formatCode="General" sourceLinked="1"/>
        <c:majorTickMark val="none"/>
        <c:minorTickMark val="none"/>
        <c:tickLblPos val="nextTo"/>
        <c:txPr>
          <a:bodyPr/>
          <a:lstStyle/>
          <a:p>
            <a:pPr>
              <a:defRPr sz="800">
                <a:latin typeface="+mn-lt"/>
              </a:defRPr>
            </a:pPr>
            <a:endParaRPr lang="en-US"/>
          </a:p>
        </c:txPr>
        <c:crossAx val="31908224"/>
        <c:crosses val="autoZero"/>
        <c:auto val="1"/>
        <c:lblAlgn val="ctr"/>
        <c:lblOffset val="100"/>
        <c:noMultiLvlLbl val="0"/>
      </c:catAx>
      <c:valAx>
        <c:axId val="31908224"/>
        <c:scaling>
          <c:orientation val="minMax"/>
          <c:max val="1"/>
          <c:min val="0"/>
        </c:scaling>
        <c:delete val="0"/>
        <c:axPos val="l"/>
        <c:numFmt formatCode="0%" sourceLinked="0"/>
        <c:majorTickMark val="none"/>
        <c:minorTickMark val="none"/>
        <c:tickLblPos val="nextTo"/>
        <c:txPr>
          <a:bodyPr/>
          <a:lstStyle/>
          <a:p>
            <a:pPr>
              <a:defRPr sz="800">
                <a:latin typeface="+mn-lt"/>
              </a:defRPr>
            </a:pPr>
            <a:endParaRPr lang="en-US"/>
          </a:p>
        </c:txPr>
        <c:crossAx val="31906432"/>
        <c:crosses val="autoZero"/>
        <c:crossBetween val="between"/>
        <c:majorUnit val="0.25"/>
      </c:valAx>
      <c:spPr>
        <a:noFill/>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096328636411"/>
          <c:y val="7.8721519139363039E-2"/>
          <c:w val="0.85261800208731253"/>
          <c:h val="0.84192834156187113"/>
        </c:manualLayout>
      </c:layout>
      <c:barChart>
        <c:barDir val="col"/>
        <c:grouping val="clustered"/>
        <c:varyColors val="0"/>
        <c:ser>
          <c:idx val="0"/>
          <c:order val="0"/>
          <c:tx>
            <c:strRef>
              <c:f>Sheet1!$B$1</c:f>
              <c:strCache>
                <c:ptCount val="1"/>
                <c:pt idx="0">
                  <c:v>Series 1</c:v>
                </c:pt>
              </c:strCache>
            </c:strRef>
          </c:tx>
          <c:spPr>
            <a:solidFill>
              <a:srgbClr val="C00000"/>
            </a:solidFill>
          </c:spPr>
          <c:invertIfNegative val="0"/>
          <c:dPt>
            <c:idx val="0"/>
            <c:invertIfNegative val="0"/>
            <c:bubble3D val="0"/>
            <c:spPr>
              <a:solidFill>
                <a:srgbClr val="DA0000"/>
              </a:solidFill>
            </c:spPr>
            <c:extLst>
              <c:ext xmlns:c16="http://schemas.microsoft.com/office/drawing/2014/chart" uri="{C3380CC4-5D6E-409C-BE32-E72D297353CC}">
                <c16:uniqueId val="{00000001-AA27-40C5-B9CB-CEAF571A55D6}"/>
              </c:ext>
            </c:extLst>
          </c:dPt>
          <c:dPt>
            <c:idx val="1"/>
            <c:invertIfNegative val="0"/>
            <c:bubble3D val="0"/>
            <c:spPr>
              <a:solidFill>
                <a:srgbClr val="FF5B5B"/>
              </a:solidFill>
            </c:spPr>
            <c:extLst>
              <c:ext xmlns:c16="http://schemas.microsoft.com/office/drawing/2014/chart" uri="{C3380CC4-5D6E-409C-BE32-E72D297353CC}">
                <c16:uniqueId val="{00000003-AA27-40C5-B9CB-CEAF571A55D6}"/>
              </c:ext>
            </c:extLst>
          </c:dPt>
          <c:dPt>
            <c:idx val="2"/>
            <c:invertIfNegative val="0"/>
            <c:bubble3D val="0"/>
            <c:spPr>
              <a:solidFill>
                <a:srgbClr val="FFB3B3"/>
              </a:solidFill>
            </c:spPr>
            <c:extLst>
              <c:ext xmlns:c16="http://schemas.microsoft.com/office/drawing/2014/chart" uri="{C3380CC4-5D6E-409C-BE32-E72D297353CC}">
                <c16:uniqueId val="{00000005-AA27-40C5-B9CB-CEAF571A55D6}"/>
              </c:ext>
            </c:extLst>
          </c:dPt>
          <c:dPt>
            <c:idx val="3"/>
            <c:invertIfNegative val="0"/>
            <c:bubble3D val="0"/>
            <c:spPr>
              <a:solidFill>
                <a:srgbClr val="DA0000"/>
              </a:solidFill>
            </c:spPr>
            <c:extLst>
              <c:ext xmlns:c16="http://schemas.microsoft.com/office/drawing/2014/chart" uri="{C3380CC4-5D6E-409C-BE32-E72D297353CC}">
                <c16:uniqueId val="{00000007-AA27-40C5-B9CB-CEAF571A55D6}"/>
              </c:ext>
            </c:extLst>
          </c:dPt>
          <c:dLbls>
            <c:numFmt formatCode="0%" sourceLinked="0"/>
            <c:spPr>
              <a:noFill/>
              <a:ln>
                <a:noFill/>
              </a:ln>
              <a:effectLst/>
            </c:spPr>
            <c:txPr>
              <a:bodyPr/>
              <a:lstStyle/>
              <a:p>
                <a:pPr>
                  <a:defRPr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Latina</c:v>
                </c:pt>
                <c:pt idx="1">
                  <c:v>Black</c:v>
                </c:pt>
                <c:pt idx="2">
                  <c:v>White</c:v>
                </c:pt>
                <c:pt idx="3">
                  <c:v>Asian</c:v>
                </c:pt>
                <c:pt idx="4">
                  <c:v>MultiRacial </c:v>
                </c:pt>
                <c:pt idx="5">
                  <c:v>Other</c:v>
                </c:pt>
              </c:strCache>
            </c:strRef>
          </c:cat>
          <c:val>
            <c:numRef>
              <c:f>Sheet1!$B$2:$B$7</c:f>
              <c:numCache>
                <c:formatCode>0.0%</c:formatCode>
                <c:ptCount val="6"/>
                <c:pt idx="0">
                  <c:v>0.74</c:v>
                </c:pt>
                <c:pt idx="1">
                  <c:v>0.04</c:v>
                </c:pt>
                <c:pt idx="2">
                  <c:v>0.18</c:v>
                </c:pt>
                <c:pt idx="3">
                  <c:v>0.03</c:v>
                </c:pt>
                <c:pt idx="4">
                  <c:v>0.01</c:v>
                </c:pt>
                <c:pt idx="5" formatCode="0%">
                  <c:v>0.04</c:v>
                </c:pt>
              </c:numCache>
            </c:numRef>
          </c:val>
          <c:extLst>
            <c:ext xmlns:c16="http://schemas.microsoft.com/office/drawing/2014/chart" uri="{C3380CC4-5D6E-409C-BE32-E72D297353CC}">
              <c16:uniqueId val="{00000008-AA27-40C5-B9CB-CEAF571A55D6}"/>
            </c:ext>
          </c:extLst>
        </c:ser>
        <c:dLbls>
          <c:showLegendKey val="0"/>
          <c:showVal val="0"/>
          <c:showCatName val="0"/>
          <c:showSerName val="0"/>
          <c:showPercent val="0"/>
          <c:showBubbleSize val="0"/>
        </c:dLbls>
        <c:gapWidth val="14"/>
        <c:axId val="32410240"/>
        <c:axId val="32420224"/>
      </c:barChart>
      <c:catAx>
        <c:axId val="32410240"/>
        <c:scaling>
          <c:orientation val="minMax"/>
        </c:scaling>
        <c:delete val="0"/>
        <c:axPos val="b"/>
        <c:numFmt formatCode="General" sourceLinked="0"/>
        <c:majorTickMark val="none"/>
        <c:minorTickMark val="none"/>
        <c:tickLblPos val="low"/>
        <c:txPr>
          <a:bodyPr rot="0" vert="horz" anchor="t" anchorCtr="0"/>
          <a:lstStyle/>
          <a:p>
            <a:pPr>
              <a:defRPr sz="800">
                <a:latin typeface="+mn-lt"/>
              </a:defRPr>
            </a:pPr>
            <a:endParaRPr lang="en-US"/>
          </a:p>
        </c:txPr>
        <c:crossAx val="32420224"/>
        <c:crosses val="autoZero"/>
        <c:auto val="0"/>
        <c:lblAlgn val="ctr"/>
        <c:lblOffset val="100"/>
        <c:tickLblSkip val="1"/>
        <c:noMultiLvlLbl val="0"/>
      </c:catAx>
      <c:valAx>
        <c:axId val="32420224"/>
        <c:scaling>
          <c:orientation val="minMax"/>
          <c:max val="1"/>
          <c:min val="0"/>
        </c:scaling>
        <c:delete val="0"/>
        <c:axPos val="l"/>
        <c:numFmt formatCode="0%" sourceLinked="0"/>
        <c:majorTickMark val="none"/>
        <c:minorTickMark val="none"/>
        <c:tickLblPos val="nextTo"/>
        <c:txPr>
          <a:bodyPr/>
          <a:lstStyle/>
          <a:p>
            <a:pPr>
              <a:defRPr sz="800">
                <a:latin typeface="+mn-lt"/>
              </a:defRPr>
            </a:pPr>
            <a:endParaRPr lang="en-US"/>
          </a:p>
        </c:txPr>
        <c:crossAx val="32410240"/>
        <c:crosses val="autoZero"/>
        <c:crossBetween val="between"/>
        <c:majorUnit val="0.25"/>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91183046563629E-2"/>
          <c:y val="0.11828588734100545"/>
          <c:w val="0.48121974336541268"/>
          <c:h val="0.84603105766539843"/>
        </c:manualLayout>
      </c:layout>
      <c:pieChart>
        <c:varyColors val="1"/>
        <c:ser>
          <c:idx val="0"/>
          <c:order val="0"/>
          <c:tx>
            <c:strRef>
              <c:f>Sheet1!$B$1</c:f>
              <c:strCache>
                <c:ptCount val="1"/>
                <c:pt idx="0">
                  <c:v>Column1</c:v>
                </c:pt>
              </c:strCache>
            </c:strRef>
          </c:tx>
          <c:dPt>
            <c:idx val="0"/>
            <c:bubble3D val="0"/>
            <c:spPr>
              <a:solidFill>
                <a:srgbClr val="FF0000"/>
              </a:solidFill>
            </c:spPr>
            <c:extLst>
              <c:ext xmlns:c16="http://schemas.microsoft.com/office/drawing/2014/chart" uri="{C3380CC4-5D6E-409C-BE32-E72D297353CC}">
                <c16:uniqueId val="{00000001-480A-46DC-8141-6C5214B595CB}"/>
              </c:ext>
            </c:extLst>
          </c:dPt>
          <c:dPt>
            <c:idx val="1"/>
            <c:bubble3D val="0"/>
            <c:spPr>
              <a:solidFill>
                <a:srgbClr val="FF5B5B"/>
              </a:solidFill>
            </c:spPr>
            <c:extLst>
              <c:ext xmlns:c16="http://schemas.microsoft.com/office/drawing/2014/chart" uri="{C3380CC4-5D6E-409C-BE32-E72D297353CC}">
                <c16:uniqueId val="{00000003-480A-46DC-8141-6C5214B595CB}"/>
              </c:ext>
            </c:extLst>
          </c:dPt>
          <c:dPt>
            <c:idx val="2"/>
            <c:bubble3D val="0"/>
            <c:spPr>
              <a:solidFill>
                <a:schemeClr val="tx1"/>
              </a:solidFill>
            </c:spPr>
            <c:extLst>
              <c:ext xmlns:c16="http://schemas.microsoft.com/office/drawing/2014/chart" uri="{C3380CC4-5D6E-409C-BE32-E72D297353CC}">
                <c16:uniqueId val="{00000005-480A-46DC-8141-6C5214B595CB}"/>
              </c:ext>
            </c:extLst>
          </c:dPt>
          <c:dLbls>
            <c:dLbl>
              <c:idx val="0"/>
              <c:layout>
                <c:manualLayout>
                  <c:x val="-0.16550646446971906"/>
                  <c:y val="1.9715571772517235E-2"/>
                </c:manualLayout>
              </c:layout>
              <c:tx>
                <c:rich>
                  <a:bodyPr/>
                  <a:lstStyle/>
                  <a:p>
                    <a:r>
                      <a:rPr lang="en-US" sz="2000" b="1" dirty="0"/>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0A-46DC-8141-6C5214B595CB}"/>
                </c:ext>
              </c:extLst>
            </c:dLbl>
            <c:dLbl>
              <c:idx val="1"/>
              <c:layout>
                <c:manualLayout>
                  <c:x val="6.0587148828618646E-2"/>
                  <c:y val="-0.17120212263697471"/>
                </c:manualLayout>
              </c:layout>
              <c:tx>
                <c:rich>
                  <a:bodyPr/>
                  <a:lstStyle/>
                  <a:p>
                    <a:r>
                      <a:rPr lang="en-US" b="1" dirty="0"/>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80A-46DC-8141-6C5214B595CB}"/>
                </c:ext>
              </c:extLst>
            </c:dLbl>
            <c:dLbl>
              <c:idx val="2"/>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80A-46DC-8141-6C5214B595C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Hispanic Origin</c:v>
                </c:pt>
                <c:pt idx="1">
                  <c:v>White Only</c:v>
                </c:pt>
                <c:pt idx="2">
                  <c:v>Other</c:v>
                </c:pt>
              </c:strCache>
            </c:strRef>
          </c:cat>
          <c:val>
            <c:numRef>
              <c:f>Sheet1!$B$2:$B$4</c:f>
              <c:numCache>
                <c:formatCode>0%</c:formatCode>
                <c:ptCount val="3"/>
                <c:pt idx="0">
                  <c:v>0.42</c:v>
                </c:pt>
                <c:pt idx="1">
                  <c:v>0.37</c:v>
                </c:pt>
                <c:pt idx="2">
                  <c:v>0.21</c:v>
                </c:pt>
              </c:numCache>
            </c:numRef>
          </c:val>
          <c:extLst>
            <c:ext xmlns:c16="http://schemas.microsoft.com/office/drawing/2014/chart" uri="{C3380CC4-5D6E-409C-BE32-E72D297353CC}">
              <c16:uniqueId val="{00000006-480A-46DC-8141-6C5214B595C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513650724215029"/>
          <c:y val="0.28518978396931155"/>
          <c:w val="0.38999295226985514"/>
          <c:h val="0.3227828252237701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c:spPr>
          <c:invertIfNegative val="0"/>
          <c:dPt>
            <c:idx val="0"/>
            <c:invertIfNegative val="0"/>
            <c:bubble3D val="0"/>
            <c:spPr>
              <a:solidFill>
                <a:srgbClr val="FF8585"/>
              </a:solidFill>
            </c:spPr>
            <c:extLst>
              <c:ext xmlns:c16="http://schemas.microsoft.com/office/drawing/2014/chart" uri="{C3380CC4-5D6E-409C-BE32-E72D297353CC}">
                <c16:uniqueId val="{00000001-56B4-4335-A2C6-AA1BDD5E2E1C}"/>
              </c:ext>
            </c:extLst>
          </c:dPt>
          <c:dPt>
            <c:idx val="1"/>
            <c:invertIfNegative val="0"/>
            <c:bubble3D val="0"/>
            <c:spPr>
              <a:solidFill>
                <a:srgbClr val="FF8585"/>
              </a:solidFill>
            </c:spPr>
            <c:extLst>
              <c:ext xmlns:c16="http://schemas.microsoft.com/office/drawing/2014/chart" uri="{C3380CC4-5D6E-409C-BE32-E72D297353CC}">
                <c16:uniqueId val="{00000003-56B4-4335-A2C6-AA1BDD5E2E1C}"/>
              </c:ext>
            </c:extLst>
          </c:dPt>
          <c:dPt>
            <c:idx val="2"/>
            <c:invertIfNegative val="0"/>
            <c:bubble3D val="0"/>
            <c:spPr>
              <a:solidFill>
                <a:srgbClr val="FF8585"/>
              </a:solidFill>
            </c:spPr>
            <c:extLst>
              <c:ext xmlns:c16="http://schemas.microsoft.com/office/drawing/2014/chart" uri="{C3380CC4-5D6E-409C-BE32-E72D297353CC}">
                <c16:uniqueId val="{00000005-56B4-4335-A2C6-AA1BDD5E2E1C}"/>
              </c:ext>
            </c:extLst>
          </c:dPt>
          <c:dPt>
            <c:idx val="3"/>
            <c:invertIfNegative val="0"/>
            <c:bubble3D val="0"/>
            <c:spPr>
              <a:solidFill>
                <a:srgbClr val="FF8585"/>
              </a:solidFill>
            </c:spPr>
            <c:extLst>
              <c:ext xmlns:c16="http://schemas.microsoft.com/office/drawing/2014/chart" uri="{C3380CC4-5D6E-409C-BE32-E72D297353CC}">
                <c16:uniqueId val="{00000007-56B4-4335-A2C6-AA1BDD5E2E1C}"/>
              </c:ext>
            </c:extLst>
          </c:dPt>
          <c:dLbls>
            <c:numFmt formatCode="#,##0" sourceLinked="0"/>
            <c:spPr>
              <a:noFill/>
              <a:ln>
                <a:noFill/>
              </a:ln>
              <a:effectLst/>
            </c:spPr>
            <c:txPr>
              <a:bodyPr/>
              <a:lstStyle/>
              <a:p>
                <a:pPr>
                  <a:defRPr b="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2015-16</c:v>
                </c:pt>
                <c:pt idx="1">
                  <c:v>2016-17</c:v>
                </c:pt>
                <c:pt idx="2">
                  <c:v>2017-18</c:v>
                </c:pt>
                <c:pt idx="3">
                  <c:v>2018-19 </c:v>
                </c:pt>
              </c:strCache>
            </c:strRef>
          </c:cat>
          <c:val>
            <c:numRef>
              <c:f>Sheet1!$B$2:$B$5</c:f>
              <c:numCache>
                <c:formatCode>#,##0</c:formatCode>
                <c:ptCount val="4"/>
                <c:pt idx="0">
                  <c:v>43119</c:v>
                </c:pt>
                <c:pt idx="1">
                  <c:v>49266</c:v>
                </c:pt>
                <c:pt idx="2">
                  <c:v>51092</c:v>
                </c:pt>
                <c:pt idx="3">
                  <c:v>48021</c:v>
                </c:pt>
              </c:numCache>
            </c:numRef>
          </c:val>
          <c:extLst>
            <c:ext xmlns:c16="http://schemas.microsoft.com/office/drawing/2014/chart" uri="{C3380CC4-5D6E-409C-BE32-E72D297353CC}">
              <c16:uniqueId val="{00000008-56B4-4335-A2C6-AA1BDD5E2E1C}"/>
            </c:ext>
          </c:extLst>
        </c:ser>
        <c:dLbls>
          <c:showLegendKey val="0"/>
          <c:showVal val="0"/>
          <c:showCatName val="0"/>
          <c:showSerName val="0"/>
          <c:showPercent val="0"/>
          <c:showBubbleSize val="0"/>
        </c:dLbls>
        <c:gapWidth val="14"/>
        <c:axId val="32728576"/>
        <c:axId val="32730112"/>
      </c:barChart>
      <c:catAx>
        <c:axId val="32728576"/>
        <c:scaling>
          <c:orientation val="minMax"/>
        </c:scaling>
        <c:delete val="0"/>
        <c:axPos val="b"/>
        <c:numFmt formatCode="General" sourceLinked="0"/>
        <c:majorTickMark val="out"/>
        <c:minorTickMark val="none"/>
        <c:tickLblPos val="nextTo"/>
        <c:txPr>
          <a:bodyPr/>
          <a:lstStyle/>
          <a:p>
            <a:pPr>
              <a:defRPr sz="800">
                <a:latin typeface="+mn-lt"/>
              </a:defRPr>
            </a:pPr>
            <a:endParaRPr lang="en-US"/>
          </a:p>
        </c:txPr>
        <c:crossAx val="32730112"/>
        <c:crosses val="autoZero"/>
        <c:auto val="1"/>
        <c:lblAlgn val="ctr"/>
        <c:lblOffset val="100"/>
        <c:noMultiLvlLbl val="0"/>
      </c:catAx>
      <c:valAx>
        <c:axId val="32730112"/>
        <c:scaling>
          <c:orientation val="minMax"/>
          <c:min val="0"/>
        </c:scaling>
        <c:delete val="0"/>
        <c:axPos val="l"/>
        <c:numFmt formatCode="#,##0" sourceLinked="0"/>
        <c:majorTickMark val="out"/>
        <c:minorTickMark val="none"/>
        <c:tickLblPos val="nextTo"/>
        <c:txPr>
          <a:bodyPr/>
          <a:lstStyle/>
          <a:p>
            <a:pPr>
              <a:defRPr sz="800">
                <a:latin typeface="+mn-lt"/>
              </a:defRPr>
            </a:pPr>
            <a:endParaRPr lang="en-US"/>
          </a:p>
        </c:txPr>
        <c:crossAx val="32728576"/>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9932371182448"/>
          <c:y val="0.16700914039276626"/>
          <c:w val="0.74462317210348705"/>
          <c:h val="0.59615309066623601"/>
        </c:manualLayout>
      </c:layout>
      <c:lineChart>
        <c:grouping val="standard"/>
        <c:varyColors val="0"/>
        <c:ser>
          <c:idx val="0"/>
          <c:order val="0"/>
          <c:tx>
            <c:strRef>
              <c:f>Sheet1!$B$1</c:f>
              <c:strCache>
                <c:ptCount val="1"/>
                <c:pt idx="0">
                  <c:v>MC Free Lunches</c:v>
                </c:pt>
              </c:strCache>
            </c:strRef>
          </c:tx>
          <c:spPr>
            <a:ln>
              <a:solidFill>
                <a:srgbClr val="FF0000"/>
              </a:solidFill>
            </a:ln>
          </c:spPr>
          <c:marker>
            <c:spPr>
              <a:solidFill>
                <a:srgbClr val="FF0000"/>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2014-15</c:v>
                </c:pt>
                <c:pt idx="1">
                  <c:v>2015-16</c:v>
                </c:pt>
                <c:pt idx="2">
                  <c:v>2016-17</c:v>
                </c:pt>
                <c:pt idx="3">
                  <c:v>2017-18</c:v>
                </c:pt>
                <c:pt idx="4">
                  <c:v>2018-19</c:v>
                </c:pt>
              </c:strCache>
            </c:strRef>
          </c:cat>
          <c:val>
            <c:numRef>
              <c:f>Sheet1!$B$2:$B$6</c:f>
              <c:numCache>
                <c:formatCode>0%</c:formatCode>
                <c:ptCount val="5"/>
                <c:pt idx="0">
                  <c:v>0.7</c:v>
                </c:pt>
                <c:pt idx="1">
                  <c:v>0.69</c:v>
                </c:pt>
                <c:pt idx="2">
                  <c:v>0.70420000000000005</c:v>
                </c:pt>
                <c:pt idx="3">
                  <c:v>0.72</c:v>
                </c:pt>
                <c:pt idx="4">
                  <c:v>0.72</c:v>
                </c:pt>
              </c:numCache>
            </c:numRef>
          </c:val>
          <c:smooth val="0"/>
          <c:extLst>
            <c:ext xmlns:c16="http://schemas.microsoft.com/office/drawing/2014/chart" uri="{C3380CC4-5D6E-409C-BE32-E72D297353CC}">
              <c16:uniqueId val="{00000000-24C1-4B21-92AA-F4B566B1E4ED}"/>
            </c:ext>
          </c:extLst>
        </c:ser>
        <c:ser>
          <c:idx val="1"/>
          <c:order val="1"/>
          <c:tx>
            <c:strRef>
              <c:f>Sheet1!$C$1</c:f>
              <c:strCache>
                <c:ptCount val="1"/>
                <c:pt idx="0">
                  <c:v>Column1</c:v>
                </c:pt>
              </c:strCache>
            </c:strRef>
          </c:tx>
          <c:spPr>
            <a:ln>
              <a:solidFill>
                <a:srgbClr val="A7A7A7"/>
              </a:solidFill>
            </a:ln>
          </c:spPr>
          <c:marker>
            <c:spPr>
              <a:solidFill>
                <a:schemeClr val="accent3">
                  <a:lumMod val="75000"/>
                </a:schemeClr>
              </a:solidFill>
              <a:ln>
                <a:solidFill>
                  <a:srgbClr val="A7A7A7"/>
                </a:solidFill>
              </a:ln>
            </c:spPr>
          </c:marker>
          <c:cat>
            <c:strRef>
              <c:f>Sheet1!$A$2:$A$6</c:f>
              <c:strCache>
                <c:ptCount val="5"/>
                <c:pt idx="0">
                  <c:v>2014-15</c:v>
                </c:pt>
                <c:pt idx="1">
                  <c:v>2015-16</c:v>
                </c:pt>
                <c:pt idx="2">
                  <c:v>2016-17</c:v>
                </c:pt>
                <c:pt idx="3">
                  <c:v>2017-18</c:v>
                </c:pt>
                <c:pt idx="4">
                  <c:v>2018-19</c:v>
                </c:pt>
              </c:strCache>
            </c:strRef>
          </c:cat>
          <c:val>
            <c:numRef>
              <c:f>Sheet1!$C$2:$C$6</c:f>
              <c:numCache>
                <c:formatCode>General</c:formatCode>
                <c:ptCount val="5"/>
              </c:numCache>
            </c:numRef>
          </c:val>
          <c:smooth val="0"/>
          <c:extLst>
            <c:ext xmlns:c16="http://schemas.microsoft.com/office/drawing/2014/chart" uri="{C3380CC4-5D6E-409C-BE32-E72D297353CC}">
              <c16:uniqueId val="{00000001-24C1-4B21-92AA-F4B566B1E4ED}"/>
            </c:ext>
          </c:extLst>
        </c:ser>
        <c:dLbls>
          <c:showLegendKey val="0"/>
          <c:showVal val="0"/>
          <c:showCatName val="0"/>
          <c:showSerName val="0"/>
          <c:showPercent val="0"/>
          <c:showBubbleSize val="0"/>
        </c:dLbls>
        <c:marker val="1"/>
        <c:smooth val="0"/>
        <c:axId val="33229824"/>
        <c:axId val="33236096"/>
      </c:lineChart>
      <c:catAx>
        <c:axId val="33229824"/>
        <c:scaling>
          <c:orientation val="minMax"/>
        </c:scaling>
        <c:delete val="0"/>
        <c:axPos val="b"/>
        <c:numFmt formatCode="General" sourceLinked="1"/>
        <c:majorTickMark val="in"/>
        <c:minorTickMark val="none"/>
        <c:tickLblPos val="nextTo"/>
        <c:txPr>
          <a:bodyPr rot="-1500000"/>
          <a:lstStyle/>
          <a:p>
            <a:pPr>
              <a:defRPr sz="800">
                <a:latin typeface="+mn-lt"/>
              </a:defRPr>
            </a:pPr>
            <a:endParaRPr lang="en-US"/>
          </a:p>
        </c:txPr>
        <c:crossAx val="33236096"/>
        <c:crosses val="autoZero"/>
        <c:auto val="1"/>
        <c:lblAlgn val="ctr"/>
        <c:lblOffset val="100"/>
        <c:noMultiLvlLbl val="0"/>
      </c:catAx>
      <c:valAx>
        <c:axId val="33236096"/>
        <c:scaling>
          <c:orientation val="minMax"/>
          <c:max val="1"/>
        </c:scaling>
        <c:delete val="0"/>
        <c:axPos val="l"/>
        <c:numFmt formatCode="0%" sourceLinked="0"/>
        <c:majorTickMark val="none"/>
        <c:minorTickMark val="none"/>
        <c:tickLblPos val="nextTo"/>
        <c:txPr>
          <a:bodyPr/>
          <a:lstStyle/>
          <a:p>
            <a:pPr>
              <a:defRPr sz="800">
                <a:latin typeface="+mn-lt"/>
              </a:defRPr>
            </a:pPr>
            <a:endParaRPr lang="en-US"/>
          </a:p>
        </c:txPr>
        <c:crossAx val="33229824"/>
        <c:crosses val="autoZero"/>
        <c:crossBetween val="between"/>
        <c:majorUnit val="0.25"/>
      </c:valAx>
      <c:spPr>
        <a:noFill/>
      </c:spPr>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260CF90E-708F-46A7-A0C2-F15619E0769E}" type="datetimeFigureOut">
              <a:rPr lang="en-US" smtClean="0"/>
              <a:t>9/3/2020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41033D6-318D-49EF-B91B-113A46489326}" type="slidenum">
              <a:rPr lang="en-US" smtClean="0"/>
              <a:t>‹#›</a:t>
            </a:fld>
            <a:endParaRPr lang="en-US"/>
          </a:p>
        </p:txBody>
      </p:sp>
    </p:spTree>
    <p:extLst>
      <p:ext uri="{BB962C8B-B14F-4D97-AF65-F5344CB8AC3E}">
        <p14:creationId xmlns:p14="http://schemas.microsoft.com/office/powerpoint/2010/main" val="247879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72E61E-312B-4B28-9E92-995A5607D2E7}" type="datetime1">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107433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31652-311E-41F5-90CF-71C1E8252408}" type="datetime1">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84297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EDDB3-F798-4EC5-8204-49C32910F09D}" type="datetime1">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232683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EF3F53-EA81-42FD-BFD7-682EBE12E9A9}" type="datetime1">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122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F5F40-0DBF-4283-B861-A9233BD53F55}" type="datetime1">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306897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D003F-FD56-46D9-AF7C-70681B33AD09}" type="datetime1">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387412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625743-AF36-4183-AB4D-D6DF83AFCFFB}" type="datetime1">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422372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0B4C5-64FC-4EA4-BC75-3F8F74230AC6}" type="datetime1">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426918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6FBC1-29B5-4BDB-A725-2A108CFA39AD}" type="datetime1">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129120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7651C-6D54-4B8E-A7FB-6A996600E92B}" type="datetime1">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35368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4FBFC-7404-4B8B-A3B7-0F5B169ED2DB}" type="datetime1">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63D0-2801-455F-8540-E417E85F8F65}" type="slidenum">
              <a:rPr lang="en-US" smtClean="0"/>
              <a:t>‹#›</a:t>
            </a:fld>
            <a:endParaRPr lang="en-US"/>
          </a:p>
        </p:txBody>
      </p:sp>
    </p:spTree>
    <p:extLst>
      <p:ext uri="{BB962C8B-B14F-4D97-AF65-F5344CB8AC3E}">
        <p14:creationId xmlns:p14="http://schemas.microsoft.com/office/powerpoint/2010/main" val="347688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E2C77-1873-4047-BB02-DA554536A39E}" type="datetime1">
              <a:rPr lang="en-US" smtClean="0"/>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763D0-2801-455F-8540-E417E85F8F65}" type="slidenum">
              <a:rPr lang="en-US" smtClean="0"/>
              <a:t>‹#›</a:t>
            </a:fld>
            <a:endParaRPr lang="en-US"/>
          </a:p>
        </p:txBody>
      </p:sp>
    </p:spTree>
    <p:extLst>
      <p:ext uri="{BB962C8B-B14F-4D97-AF65-F5344CB8AC3E}">
        <p14:creationId xmlns:p14="http://schemas.microsoft.com/office/powerpoint/2010/main" val="386542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tiff"/><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datasharemontereycounty.org/indicators/index/dashboard?alias=dietandnutrition" TargetMode="External"/><Relationship Id="rId4" Type="http://schemas.openxmlformats.org/officeDocument/2006/relationships/hyperlink" Target="http://www.datasharemontereycounty.org/resourcelibrary"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81915"/>
            <a:ext cx="9144000" cy="106108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tabLst>
                <a:tab pos="9772650" algn="r"/>
              </a:tabLst>
            </a:pPr>
            <a:r>
              <a:rPr lang="en-US" sz="1600" b="1" dirty="0">
                <a:solidFill>
                  <a:schemeClr val="accent6">
                    <a:lumMod val="75000"/>
                  </a:schemeClr>
                </a:solidFill>
                <a:effectLst/>
                <a:latin typeface="Calibri"/>
                <a:ea typeface="Calibri"/>
                <a:cs typeface="Times New Roman"/>
              </a:rPr>
              <a:t>Hunger in Monterey County 2020</a:t>
            </a:r>
            <a:r>
              <a:rPr lang="en-US" sz="1600" b="1" dirty="0">
                <a:effectLst/>
                <a:latin typeface="Calibri"/>
                <a:ea typeface="Calibri"/>
                <a:cs typeface="Times New Roman"/>
              </a:rPr>
              <a:t>	</a:t>
            </a:r>
            <a:r>
              <a:rPr lang="en-US" sz="1600" b="1" dirty="0">
                <a:solidFill>
                  <a:schemeClr val="accent6">
                    <a:lumMod val="75000"/>
                  </a:schemeClr>
                </a:solidFill>
                <a:effectLst/>
                <a:latin typeface="Calibri"/>
                <a:ea typeface="Calibri"/>
                <a:cs typeface="Times New Roman"/>
              </a:rPr>
              <a:t>Monterey County Health Department</a:t>
            </a:r>
            <a:endParaRPr lang="en-US" sz="1600" dirty="0">
              <a:solidFill>
                <a:schemeClr val="accent6">
                  <a:lumMod val="75000"/>
                </a:schemeClr>
              </a:solidFill>
              <a:effectLst/>
              <a:latin typeface="Calibri"/>
              <a:ea typeface="Calibri"/>
              <a:cs typeface="Times New Roman"/>
            </a:endParaRPr>
          </a:p>
          <a:p>
            <a:pPr marL="0" marR="0" algn="ctr"/>
            <a:r>
              <a:rPr lang="en-US" sz="3200" b="1" i="1" dirty="0">
                <a:effectLst/>
                <a:latin typeface="Maiandra GD" panose="020E0502030308020204" pitchFamily="34" charset="0"/>
                <a:ea typeface="Calibri"/>
                <a:cs typeface="Angsana New" panose="02020603050405020304" pitchFamily="18" charset="-34"/>
              </a:rPr>
              <a:t>It wasn’t my turn to eat dinner </a:t>
            </a:r>
            <a:r>
              <a:rPr lang="en-US" sz="3200" b="1" i="1" baseline="30000" dirty="0">
                <a:effectLst/>
                <a:latin typeface="Maiandra GD" panose="020E0502030308020204" pitchFamily="34" charset="0"/>
                <a:ea typeface="Calibri"/>
                <a:cs typeface="Times New Roman"/>
              </a:rPr>
              <a:t>*</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11" name="Text Box 2"/>
          <p:cNvSpPr txBox="1">
            <a:spLocks noChangeArrowheads="1"/>
          </p:cNvSpPr>
          <p:nvPr/>
        </p:nvSpPr>
        <p:spPr bwMode="auto">
          <a:xfrm>
            <a:off x="561658" y="6172200"/>
            <a:ext cx="8374250" cy="47269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600"/>
              </a:spcBef>
              <a:tabLst>
                <a:tab pos="9772650" algn="r"/>
              </a:tabLst>
            </a:pPr>
            <a:endParaRPr lang="en-US" sz="300" dirty="0">
              <a:effectLst/>
              <a:latin typeface="Calibri"/>
              <a:ea typeface="Calibri"/>
              <a:cs typeface="Times New Roman"/>
            </a:endParaRPr>
          </a:p>
          <a:p>
            <a:pPr marL="0" marR="0" algn="ctr">
              <a:tabLst>
                <a:tab pos="9772650" algn="r"/>
              </a:tabLst>
            </a:pPr>
            <a:r>
              <a:rPr lang="en-US" sz="1050" b="1" dirty="0">
                <a:effectLst/>
                <a:latin typeface="Calibri"/>
                <a:ea typeface="Calibri"/>
                <a:cs typeface="Times New Roman"/>
              </a:rPr>
              <a:t>*A Monterey County elementary school teacher in 2013 was instructing her students on healthy nutritional choices. Going around the room, students were asked what they had for dinner on the night before. “</a:t>
            </a:r>
            <a:r>
              <a:rPr lang="en-US" sz="1050" b="1" dirty="0">
                <a:solidFill>
                  <a:srgbClr val="DA0000"/>
                </a:solidFill>
                <a:effectLst/>
                <a:latin typeface="Calibri"/>
                <a:ea typeface="Calibri"/>
                <a:cs typeface="Times New Roman"/>
              </a:rPr>
              <a:t>Nothing</a:t>
            </a:r>
            <a:r>
              <a:rPr lang="en-US" sz="1050" b="1" dirty="0">
                <a:effectLst/>
                <a:latin typeface="Calibri"/>
                <a:ea typeface="Calibri"/>
                <a:cs typeface="Times New Roman"/>
              </a:rPr>
              <a:t>,” one boy answered, </a:t>
            </a:r>
            <a:r>
              <a:rPr lang="en-US" sz="1050" b="1" i="1" dirty="0">
                <a:effectLst/>
                <a:latin typeface="Calibri"/>
                <a:ea typeface="Calibri"/>
                <a:cs typeface="Times New Roman"/>
              </a:rPr>
              <a:t>“</a:t>
            </a:r>
            <a:r>
              <a:rPr lang="en-US" sz="1050" b="1" i="1" dirty="0">
                <a:solidFill>
                  <a:srgbClr val="DA0000"/>
                </a:solidFill>
                <a:effectLst/>
                <a:latin typeface="Calibri"/>
                <a:ea typeface="Calibri"/>
                <a:cs typeface="Times New Roman"/>
              </a:rPr>
              <a:t>It wasn’t my turn to eat dinner</a:t>
            </a:r>
            <a:r>
              <a:rPr lang="en-US" sz="1050" b="1" i="1" dirty="0">
                <a:effectLst/>
                <a:latin typeface="Calibri"/>
                <a:ea typeface="Calibri"/>
                <a:cs typeface="Times New Roman"/>
              </a:rPr>
              <a:t>.”</a:t>
            </a:r>
            <a:endParaRPr lang="en-US" sz="1100" b="1" i="1" dirty="0">
              <a:effectLst/>
              <a:latin typeface="Calibri"/>
              <a:ea typeface="Calibri"/>
              <a:cs typeface="Times New Roman"/>
            </a:endParaRPr>
          </a:p>
        </p:txBody>
      </p:sp>
      <p:sp>
        <p:nvSpPr>
          <p:cNvPr id="2" name="AutoShape 2" descr="data:image/jpeg;base64,/9j/4AAQSkZJRgABAQAAAQABAAD/2wCEAAkGBxQTEhUUExQWFRUXGBoYGBgYGBcXHBweGhoXGRwbGBkYHCgjHB8lHRwaIjEiJSkrLi4wGB8zODMtNygtLisBCgoKDg0OGxAQGzgkHyQyLywsLCw0NCwsLCwsNzQsLCwsLCwvLCwsLCwsLCwsLCwsLCwsNCwsLCwsLCwsLCwwLP/AABEIAMIBAwMBIgACEQEDEQH/xAAcAAACAgMBAQAAAAAAAAAAAAAGBwQFAAIDAQj/xAA/EAACAQMDAgUDAgQEBAYCAwABAhEDITEAEkEGMgQFIkJRE1JhI3EzQ4GRFBUWYlNygqEkY7HB8PE00XOisv/EABoBAAMBAQEBAAAAAAAAAAAAAAMEBQYCAQD/xAAvEQABAwIFAwIHAAIDAAAAAAABAAIDBBEFEhMhMSJBURQyFTNSYXGB8KHhI2KR/9oADAMBAAIRAxEAPwApHWNOY2NMheLt7lH4UdxwPnQx1f1TTdkhJUg7ZsHvk8mnMmPdHxmCUEHsiPyFKpx+KCnJzUb8ZpupD6knJEmRDmYhnHtkdqe0AfOlHyustDS0UQlBAUj/AFAk4YXHqIBM81CMF+FXtXVp051RTSuh+mcMAJELJHJyT3M50FjUrysA1U3BIyfqGEEAmW+QPjnHOlxI66qS0kRYQQnB/rCjmG2kEyRbYv8AMPwpNl+7jXjdXoZBpvO0SOQW7Kee85jgZjQa6kSZPtYlhLy1ld1/4hxTpe3JvYYEghR+VhWkyZ3U1f7zmrV9osPnTWs5QxQwqB4rz2mHI2YLblBtn+GrcAmS75bGNc/9QJf03MZUbSwwSvFOmO2mMm51SeOA+q+3aRuMbZCxxtnj4POedcdKmQ3WgZSxlo2TJ6Q6vpqaoKMRuBFgXckACfudjwBCgfA0T/6xpzARiZ2iOSO+D9qctjjOlP0yhLtGSIhTFRpmVQz6AR3PwBbOiBlkSdhXbJn0oyrYT9vh04Gah/GjxzOyqTV0EJlKvuquqqNShZWImQDO0rMCo4FyhOB7v20J/wCf0ptvHqkNG44vVYGxqHCg+lMxxrPPD+g1myrGbGTYPV+GYWSl7VuR8DGhSyuunqGji07Dyigef0QLBwIawJ3AH2K/3vl6pvFh86Yfl/WlA00JVkBBNxACKL1DOFmwnPGko3OjPwSkU1mVI2sdw3EEwEeoPc/FKiMWJ/HUUzrodfQxFoumAes6USVqC24jaZG7sQj724TN7xoG898+pCs07t19wS2ycorA95wz5AsPnWzbpw0g7AqkFgxuyq0w1ZhJephBIHMi3n/8b2kbQBtEIAJEUybsoxu9xk866lldZBoaKISbK1bz2jEQTYArG1T8UwBdaK8gXc5tq36b6ro0qxZi9wRj1ObAEgD/AKUprgTydAWp3kR/XWN0mQNgBckjCTZWONxwJNtBZK4EKlPRRGM3TjfrKkJG1ibJAEy5ygjJUXY4EX1yq9YUGUqATu3BSRYqo9T/AP8AGDbdg8aCTgWBkEAKdq7RG5VfK0VN3q5c2HA1q2Gm5KhiXG1YFlqVF4QYp0csbnk6a1nKCKCFQ6nntEsRuJG4eopYke9lGVXCUxabnWieeUcy4ux+WX/eZEPWf5PpQWGLjDZOc82P/wB68P7aU1StAKOOybPSPVPhlpCmDDbj6VBhR3GWNyB7qhyT+dXi9X+GIDbjBBeYPaLBj8Bj2/dxOlN03ipJWLEgj0wPdWb7AcIDLtHxq+E/7hcMSyy4ZrK7L7qzC1Ol7BBPA0yyZ1lDqcPh1SiPqjqOi9KfUu0qSSt1LCwAP8yOPbMnQYvndGPiFNvVI3fy0Y4JzUqm54/Gvnw/RNlEHaJO7beWVD735qVMDtE30MHQpZTdUKGij07Ivo+fUEcEtIDKDClQYOBA9NJOFF2Iv+WKOrvDwT6rBSRtMgt2rETuP250iz/30ceHokIo2wRYKrSQSJKI3ursO6p7AcjXUUzkKvoIjlJR83VNCSJvuCC2WiSB87Rk4H9NAnn3n1FqzkAbXiCwY7xNmaMUhchR3meM+wNolacFTYGF2qQSoPFFfc2XP9BoZ6mvXk8opkiCbG+32zwpuBGvZZSQg0NDGJFd0vPqMzIu27cykn0+9gLFzhFwog6IejOqKAqFMM5kKqtCzJgmLt7mY2/tpYauelXb6x2ybSRIVTBmarnFMZMZxoccpzBPVVBEYnJzUvPqTCRJHzBvfOs0BlWNyquTfdUrfTZpvOwdoPA+I15pvVKg/D4/Kq/oMLkHhiSnAsrsg44pUf8AqP4pOp6LAoCHETYiSCYJ3t76hF2IsLAY08voj4GQcD/5OhTrqisUxtUzukdsjJDt7KfLHJgDmNDfDZpN13S4jeUdKTkf/vUvyz+MlwIYXK74PEJy3wPmNFzlZkhSbPuZbfAqMvC8UqIuxuZudW/TKKfE05USpbuiVZhNz767ZaLItv3XEW6sSV1oycvZVr+GYGArSCVgXYMwlgre6uw76mKayBzrj9EkXAIKmwlUKplQcrQU9zG9Q/i2mz/hl+0c8DnP99Y3hUjtGAMDjA05ofdZ8Yn/ANV88+Zkms5O4y2SuwmYj0e0EYX4jUeP/XTC8xQCs/puKjABbsGb2ofdXcRLG1NfjmMFUiNqEQVABhSF7kVjign8yplzb8aTdFutFHXdI2VD0vTLNUUDcCsspspAJP6r+2kDBIF2sL6IjSbuJMyHJZDYmyVHpgd2BSo8WJvgn6FpoTVsp3bW7QGYX2sy+xLQi/Ak3OjEUFztEzOBnE/vpiOG7VHrMStMelJbz2iRQaRG1o9RnazXIkfxK7C7thBYfkWg/wDaf6fP7afHVfhVPhmH093+2QoIJvub2ryxzE6AgymTaDDlmX0kLZajL7aKm1Ollzf5OhSw7p+gxG8ZOXugRgf/AJ/76NPKpNJCs2IUfT9RDsLhCe/xDDLH001/rru1NRPpeQZkhWqB3xIiG8S4Nl7aaxpm+TeCprRpgIqwtgIaJyJ5PyedfRQklc4hiIDB0pY/SMRtUyCoAaFKqZamrHFFTepVN3NvgaGOo5+vJJMqp3EbZBmCiexOFXMAE50/z4OnjYsRtwMfH7fjS46r8LTPiqhIEiBKoGK7gAInvrNhVwgueJ7lhICBh+Ih0vHZLXU7ySfrKBJkEQGCSIuGf2pb1EXifnRSPA0sfTB/lgKReJ3U6bn4/m1j+QL4tOlPC0j4lIRTuDEFVHqAEblH8uiO1Zu5v+4GxG4VSbEG6bunsq40mImJlQxLDapVbK7r7aK4p0hdzc8nXjUmE2YEGSWhnDMLMww3iWFlTFMQfgaa/wBBfgTnHIxrR6Cx2ryccnJnj99N6P3WcGJ7+1fOL2JGCCREzg/PJ15OjrxXhaZZiwQyxN02KQhMk8r4dDzmo34N+R8JSFysAHcSUG4brB3SL1GxToxAkEicKGJaVteLcKr6XHpqEswCspkAMqsbKQv8yqTZFwDf41evSIgQ49RQBWltzdyI3urESalXCCQOTou6I8JS+kwWmqlH7e4oY9z+6pB9RGCY40Sf4Gn9i4IwMNn+/OmmQnKN1CqsSGselJvz1ooGDmANqyCqEWp/bRU5fLtHEaFBp6dX+Bp/4ZztpgDaCWEgAG0gXaOF5MaX/wDltLH0wsQvaGdS+BGH8Q/x20x/3DLEbqlh+INMZNu6Czo88NRH00PoO5CqhJVSouyITimM1KuWNhxrRfKaJIH0kMkJtSDO03p02PA/mVj+QPw0KXlVHb/DS6KuBG0XCj/b+NexQndCxHEWgNsClkYv6wfSHnZ6YBhWK8UwbU6QuxueToa6jpKK5BJnaCZu+43/AFT95yQO0QItp8HwNOSSizIbAyMH+nHxoE6v8up/4iPpAysAWBY3JWn9vy9Q4AgfI6lhICBQ4i0y8JWwNXfTdJfqNLAgAG8hM3Zxl49qR6mji+rz/C0Yn6VEgjduKwkD3n7aK4UZqH8aIekvLaBrz9BZUbhKCVm+6oSLO2Qo7R8aFHEcwVKpr26TtiqV1pAnefDBskVlD1L3mofuOY4mONZpoJ5fSAgU1GT2jkyf++s03olQfiLfBXPQt10YVDaAZO4ekRhnGXgxCDuYj99VA6srRZk7SQxBCm/qqn4pjC8ucWvoe6v6iru1M7iuwyFjtMeln43kEsE9ogm+PpJW5V5SUEomF1NDHcY3SGvYMwdhk8N4hxhcUlzGNWfS9vEUsCCyiPULdyUzyAb1Kp7mt+y/XzmsBAaBtKiMgNdyD9zHLZ/OpvlXUVanVVlZEuBJEKqqCAsDCLnaMn50sJBdWpaF5YQE+Rr0/wDtoCfqyuJBCgDbMg7lBwCozVqHtpjAuTxrF6urk9qk7mG1TMsMU1bB25d+1cX05rNWbGHyqt81vWqAAH1MsD0yAZamjHtQEzVq89o/EQVLEypBUMWK7VKgwrsuVorinSy5ueTqi8188qmtUko4YgkwQrKLqgn+VMn/AHZNjqMfPa2ZE7i5JEkubBzwSosowIFraSdILrSxUUmQJpdDN+pWEtMqWDCTJ5qvzUIg7B2LtFp0ZrpK9HdS10q7RDDbC0xMsbkmSbEk7mdjgaKv9X14/ln0khjIU/NUk9tFcAm7nA+WIpm5VGrsPlMxsibq8A+FqSEjJ3n0D8vHcozt5iOdL3eLn1TuDFmEuGbtZlw1dphKeKYgkDGrDznqysaFX0qIAKlh2/a7KcOx7aeYuYxoHXz2qBAjtKg3kbj62Bzvfl8/EaHNI0lO4fRSiMg+UUkDCr8oArEncbvTpvy2TVr8XAPw0PJWH0KcbY2LGztx7fx8aQ9Tz2oQRtQAwNu2BsXFIAGyTcj3c20d+U9YV/oLuC4ST3EAnJA974SmL4J19FK0FeYjQSlgsmUTpe9Vr/4kwHPAg7TJF0pfBIu9U9q2BE27Hq+vN0Wd5G0GTMWpKcM4F3btS9zGgvqfzyo1QMdrb1BZr7WAb+HTvP0pFzbeQeLa7llaWpbD6GUS7qybaRhCu3n00yi//wCPCp/eqYyM3HS1QnxIsfkyNpx6XrfDNhKQ7VuR8AI8/rTJKk7t5tMsLKWHOz2rgZib6mdPdQV0r0oX6kEgKACxZp3Nc97cscCeJ0Bsouqs1DIY3DbhPRTbWrmx/bQGOrvEQPTTYw0RZSeSGOKNPmoe44F9Y3Vte9kHpWCwIgc1XXI3YSn3H8cOazVnfh8qqvMG/UckkX3EsJi5C1KgGTxSojm5HxyBgj0sCGKgAhnDMLqpw/iXHc+KSnIvI35h55V+q8DZDNtm7KxkNUPH1CLT7RYRrkfPqsQAoEBRAI2pMsi3tuN2OW+dJGQXWkbRSZQm30I36Ti0BoAT+GI9lM5cA5f3Nu0UaTnSnVfiF+qAEMgNuIhKagQCb+lFAsi3Yn9zorp9XVuacXWZB3BYtKj+a57aeQCCYxpqOZuVQ6zD5dUoi6qMeHa5BtBC7mmfYOX+PzfS/QiwAxuQBLmT3U6T8sc1axxBAPxO876qrPRcEBLsDtJLWn9JGHuC97iy4Em+gr/UVQ5VNuNosNgFqQjCckDu50KWVt09h9FLpkInQyBZSu2AB6EZVP8A/TwyfOah+RYtOhdF/wCUXj8fHGkMeo6nKqx7iTy3tLDG1PamBnOj7yjreo1JCaascNtJJmPSgt6qjZIwouSNdQyt3XGI0ExaCAmAdA/WJ/8AERtUk08E5Aknf9tIZPLGB++f6zqxZKZJDCzWLL3Q0fw0Hc+JsJOhXq3qeqaqMoUAruuLvEhXcfbkqp/c8a6llblS1DQyiXceVNNRpJM+1iSl5wtR0GWNhTpcZP4I+kKj/XYQY2wQTZcEiffUNi7YFhpaHqWt83AgGTIJ7n/5zifaMDV10x1RWWudqKxZCAN0BQIIBJsqi7M1yf8AtoUcrcwVOooZTE7YJxs2s0JVepa8+lKTLAIY1NsyAZgjGs03qtWe9JIgItliWyrSVkzhHZeXOKVGPTIJE4p+o19KWIhmETIU5Kz76nLtgGFGNHh6RqSIMCWMz6hOWB5qvgue0WX8j/VnTFVVp2piMwSFQQTAmyoouWN2Yj8DSbo3W4V6mqojILOQQANSPLmirTMx6hcLvI/IX3N8fmNSl8lqZMARJmRAPZIidzntTuM41O8p6eqmuivKDdBKN6t0E/TU/fAvE7fnS4aVYfPGGndXAGO4EEgBTucM2UVsNXYSalXCCQIudegCIsQVIAHpplVuROV8Op7mzUa2IGr9uka0YXsI2hiqwTaipiVp8u/c5/FtY/SdeTG1jKiWwSPeyj+XT9lIc3N76ayO8KF6mL6kt/OzNdySxmDLjaTIEHb7R8LwI1CjRB595JU/xFTaJ9QW7bmZzhSeXI9RAsoIwNQR5JV42mSQDusQve8/YuC5tNhOlnNN1egnj0279lt08su4NwVMgnahAufqv7aYyQO6w50SE+4t9tQll/olSog54pUB+Cb4h9JdO1XqkQN0KwDXUAm1SonOCUU5MGwGi3/SVaQZI9TNO4Mw4L3ENXfG4+lBYfksbDbhTKypiEu7kJecGKLzxIhvUVZrkEjv8Qwu7YRZA/IoBpkeZ9J1xQeyrFM4aygmfpoWwPdUqN6nP/YGXyepE+kDbvJnCzCsbWDGyjLcDXErTdN0FREWGzlAOizyVf0acGbkD6eQzDtp/dXYd1Q2pr8apW8jrDKibAiZO5rinHLxcjgXMaOPJ+la30FIKVPRFmgXP8NWA9KE3qOJZsC0a+iYb8L6vqIgwdXdVgpg29BBBUAGEKrdlU+2gp76hvUa3IGh7qUfqqSZLICCbEi8HZimkdq8AAm50wanSNe/YboJIgGOWUYpU/ZSGSJJvoP6p8jqiuQFmIEzLMzExub3VGztWyrAsBruRrrcJWiqIjLs5DIGpvk1ItWQAbsyC+xYgzvYYT5/EjXQeR1pAAUyxUeoQdvewP2LgtibZ1K8l8hrvWpBAh3er1XULMB2W3pJ7Qe79p0ANN1VlnjyHqHCvWFixIwrksIECQjugxTGKdEXY3PJ1qiEHJB33wzh2AzFn8SwwO2mv9ASD/SdcnMestuMM1h/Fbhqpwi9qD9gNaf6TrgLYABWMK1xP8tGN975qVjfgZnTWR3hZ/1MX1BLHxqRUcQBDEQGLRfG73H5PzOuJGrrx/kFVariFABYz2KFXLQe2mDKgnMW1GqeS1QCSsQoZgTcbuwEZDNwuT8aVLTdaFk8eUdSkdNL6mY2CAHcbhSTCkU/5lSTCL8meBoiAjhgQSoVWDMGa5RDhq7C71JhASAcnUTpLp2ualX0XRbsCCVYg+in7RVIMbj2Ank6JP8AS1cA/pqTsC7VaF9R/hIxuE5qVO5/7QxG05eFIrKiLVPUh7xwH0XiDuRkUJjamVpz20FPdUN3aPwNByj86YvnvkFWnQrMybhEEg7d20ZgdtJMJTF2Nz+QdvKKwBmmRG2cSC/asfeftzoUrTfhOYfNGWk37qEdGHkyg0acMWsUEDbm7U6Xx81K3AkD8Dh8orY+mSd2y0GWAkgXuQMxYc6N/KunaxoU/Q7EhV9RADDO22KK5aLuRyNexNN17iE0YYOruooKnkFCszG1GVMNHt8Opsq5qG+Mj/U6Delzuglt13kwd1Uj3ER6B2iBo2HT9cmfpnuLS152/wAx1FieKdIWXJvga6n8mrq9EfTiQdqSCZYz6iTLvHqZsD5gSe5GnLwk6OaMyjqQqurLyBFNYbtsBSfWYQRF3A7gM7eTGuK+V1TBCWhjukRC5eZ7eAcHidWnTvk1dq6RS2wu7cV3bJurbSe+3pBxYxbQWNOYKrNKzTd1dld16VIsS3+HJMEmuSKpkTLgds8LwIHGs1f0/I6sD0hOdppCqRN/U/uY5P5J1mncp8LPeoj8otGh7rmfoqRw4Mm6g8Er7yD2py0fGrFfOqEE/UWAobIwTAP9eNUnWvmlP6MioAUfaSILAle2mDb6hBgE9sk6M9wylRqWN+s3ZDB3THrBDRYhnDMLhThvEMO5sU1t+83ySf8AEUePVAC3EC5Sl8UwbvVN3aB8AU1PxtOYDJP8OFcgQbmkjm4TmpWyxsNT/J/MaX16Z+op3OJI9AYJIBI9lFcJTyxgnmVA4XV6SN2U7dk2V1moi+ZUsb1mdueSJj94vGvU8xpnDreeR7c/208CFmcjvCAuoDPiXET3Ae2RYlEPtTmrV/ZR+KwGZkgyFJJXahUE7XdRiipkU6OXNzNzqX1B4xD4iodwhoPqIhlWIZ+RRU3CC9Rj8ZgHxym4ci4cs0FgTYVGXDV2wlPFMQTwNJOIzFaWJjtNu3ZFfRFqtQeuYlt0Eyearc1WEHYLIu0Ro2j/ANdLzorxVNa7LuUbUiN8hfcVX729z1TyYGDo2/zWjH8RcBsjBwf66YhIyqNXRu1uFx6mA/w1Wdvae8Sv/Uo7gPt5xpah7kncDukkiXDMBBIw3iHHauKakE/BYfUHmlMUKkVIIhRtAZgxwFXl/gftpbHxK9u6IlIDCZN2po/3tmrX4uB+BzEXCew1jsh2XZDwFHuUBT/V6aVOBN61fknaDOGR0w0+FpGQRtEFV2LHGxeF+PxGlifGJjchUiPtRlT8ZXw9Phc1G/GWJ0v5pTPh6f6hY2BLwGJNxIGCc7eBGvISLrzEY3aY27og0AdYf/k9pMqB3QWF5Sn9i81KpwsAfg0/zOl/xF5i49vd/bQH1p4umawO6ntdFNzO8CT+oRiiudou5tjJJiMqVw9jtXhVLMCpPoIKhiSCEKrhmHt8OuEQXqG+Lmy6eP8A4mnIPeGbfYyymGq/dVYRtpYRb2sNUv8AmVM3+rBn6hYgEzgVXT3VOKdLCCCcCLLp3xqf4ml61G1rAndt3AkgH31m7qlTCiQMyV2kXCsSxuyHbsmmNZGog80pRP1FiC0yO0W3ftOvT5nS/wCItom+N2B/XTtwszpu8Jd+dWr1ZgbW3Hd64MwtSoB3NxSojm5HxCUQe1gQxsDudWYYU4fxLjubFNfjmR534lV8RUAdVIc9sEoWtKg99d8Am1Nf+8H6y2AKxBpgIwxlqNJzgc1a5zgfhIndaaNhyDbsjToMz9QQIEAbf4YgmUpcvB7qnuYn4gGB0D9D+MWajFkgqsNMAhSVimnspKbLN2Mn40ZnxSfcPjIzpuI9KhVrDrHZRPPreHqGSDtNwu4z/tXk/A+dLVRiFb0sRCeplZsoje6u0+urMICRIudMjzfxAajUCsSxDABCAx+QpOD+eNLNHttUhp9AVG2ghc06ZPbSUyalU3YiBwAKY7p3DmnIfyt9th6Q0hlhTtQgG6IfbQX31MuRF7DTO8ncGhSMggoLgbQbZA4HwNKxWmSWQyAxLQqkL2syjtoJ7KeXNzydM/yWr+hSliSVF2gMTE3AweY419CdyvsSacgVgBoJ64T9VPSGJRhtwWEyQzeykLFjzYfjRifECMjE540H9cVgzUxuWNpZgbIACDurN9gzs9xgYnRJfakqEHWCHi7RPBAbcVgQLCqycKMUqQyb/nVx09u/xCSptPeR6ZHujvrtk8Ktrc0JeDO4yPVJ2lwzWDsPdWewRMILngateniqeIpksiwSmS0HJpoT3N7qlU82H4Aw9QViZp0z+Extv41mtGrr9w1mnFncqSwbPcDuBJIlgSLMVwazYSnimIJAxqp6kUbEgQAxWzSAbllU+9pu9TloHGrdcwBiVABlpN2RH+85q1vb2gzfVV1EwNOmfTBIgqIkAED6a+2iMLy5lv3nO4Wsg+YFQjXbwYmol2HqF1G5s+0cn4/priDrv4P+IlifULKdpP4De39+NAVd3tKNBTEgAMIJUBTJDG7pTfmoRJq1j23A1oiA39JTaR9qFFyP9vhl5Oap/GdwgKzClduJKIUXgH2eGXls1T8jOrMJk59LksP6JUemPzajQ/qROGFEQz58v67E7pIUy0BjaxKjskYXgQNV5TVj1AP12tBgSN29gf8AzG5fluBMcar9Lu5VuD5bVY+QUgapntCktJ2pAiTVP2DJUd1hzonrC5JLC6sSyy0myO6DNQ4p0QISxInAx5Cf1psIvJG6DIgrT/mPPav3QeNFZERZg25lhWDOGIuiNhq7C71cIJAPOix8KfW/NUXxiQj5BG9RBDEMQS6g+6qRepVwglRydBoFv6aMfHx9F4AvTYDYbFViVQntoKY3Ob1Gj8DQcuuZUxQe0rNuinyAfopc2ZlXaIbc0ylGc1GHdVNkWw5Ohc6KvIl/QAgksGAkxuUGWAP8qgpu75Y2+BrmPld13y/2phpggSUgqRAshRT6gDlfDJlmzVa2IBouqUG9LySs+qzn4Zl/lgjtTgCTcnRCSMkzO1yzLAgWWo6DCA2pUB3G5m50PdUWdBcGCWBuwJIM1WHdUIgkCyjao0R/CSpPmhU0akeX0t1VAQGkwQW2AiL7m4X5/E64akeXkfVSSgG4XqAlR+WAzHxzYaAOVYk9pRhUUZ3KZAYkghdosruvFJTanRF3NzydehIOWBDbiSAzh3sGIw/iXHavbTH9BrYE7jdgQwYll3OGNlZl93iHEbKeKa3jA14DizWLIFQ3k3alTeb1Dc1a8+kSARchpZ9BvmVMLWqKIEMRAO6PxuPcRyeSDqPt1K8z2/WfbtIm2wQuBZAfaMTzE86jaVPK0EXsCsfIGirkARuJaSAVI2nYP4jAn0p8kfGixWIPuBBIidzq1S5AOG8S4ye2mp/uMdMECtMgHadpjc8mwFFeah4JsLnRMgEwFEAMi7WyctTpv8c1a+cgXwePhSq62r+lyrkim0Eztamv024WS1OkT7FN6lY3Y2HwAZBbRt4iDTftIKZEorKosR/w/DKbKuah+RkJXGuZUeg4cvST8/8Azj+2jDySoxo0/wBR2PqpjaCO6SyUycuffVNkWw50H6LPIjNFAQxkMoBYKGUGWUR/DoDNR8sYX4GvI+V1XjoH5U8MWvuG0j7iqFKeL5Xw6fdmofxY0fUrtCAs3qO8hpDGR6WqD2T7aftAk3J1dEgmSbGHJbECyVGX7eKVHnJ+dU3U5sghgQzbhmCR/Mf3VSIJAsogaI/hI0oGqFQjgyfmfzqT5cQKtOSoAOXJCj8mOBmOcajA6keXt+rTvthhfbvj8hb7m+B8xoLTurMgGUo7NIN6mFNibzWqNTczyyCyA5C8CBrzXOoIJk0kP21KJrP/ANbgwWOSOCY41mnNlncqKh0lQII2naQq7ZgbFMimP9pN2Hu51U9X9M0vozJk1AxaZMn0iFA9RA9KoLX/AH0aA6pOs2IoCJncANvcZtCcBiJG49oJPGmHMbY7KHT1EuqOrulp/kNKYhp3xtDAmQP4SnDPy79qC3E67eWdPUmq059QLdoPpeCAxBMfop27zdybZGpYj/YZUqACQpVTLIre2gpu9Q3qERew1L8uf9VCSG9aMZG2bwjuPag7aVHJsx5ITyi6vvnlDTYoy/0pSMEkk7txkCGYdm4cqntTAznWn+kKcyHaRg2J3HvqyReoRYMe0YA0Roba907pt8LN+ql+pKPqfpxB4lgpIG2EUQoO0ZmDFNcvUOS0C+qw9PJHe0bQZIwpzUZcjcbU6fc3/oXdWn/xLdo9IY7pIgYarH8tT20xd2ngaqTYx6gwIuYZwz8xhvEuMDFJfjBTewZitHT1Muk3fsuvSPTKGu871IUiZWacgekEfzSskkWTdGdGv+kKHwY7YBgBBf6a/Csbty3J1Q9EwPEezsZVgkgQQWSlPcATL1T3OQOLH+jwsbl4UnEKmXV93ZB/nPSdEUarM7CQSxicWQbVyqDtpi03uTOl4enUmJqC8FYBYEj0Uhb1Vm7miyDP5c3nMmjUjdO0xsjdP+2bT8E6WCiLAT3KArcC706bnCzerXNyZAvgczG3Gybw2plyHqVMOnlIgMWaDiNrOMhWI/h0x31DabC9tHvTPSNE+HQhmYGWYssfUI7CVN/prlUwZkzOhz6kibFSoaSNtMouGYezwye1M1DJxli9KE/4dd2+bkmoRvMk3YCyk52+0EDjXkLG5l3iFVNpjq7qC3R9O5FR5yGME7zZqpkQakWBNlAEAaDes+mFWsioWC7SESRJOYE3+XqVWPPPDYOgbrtf1gDtg05YH3KpJP1W9lFckZcwPwSysbl4SVBVS6o6kA/6fUiRVttkMRCkA+usftojCk3ci1tTPLunP1k21Gp+tYLIJRTZWdTYO57KeQIJ1ZO57mmJV9zpybJUqoLlsClQGLE3xL8rla1KQQRUA9XrKs2Rb+J4hx3EWprItBlYMbdWn1cuU7ooPRdPAqVBFgQbgH+IQ2fqPcFzeCQI1s3RVL7jGNosNgxSWO2nIBaLtFzFtE4OttO6bfCzPq5vqSW6g6XA8TUmpeQSSBCry7Be0exKYudvxJ1WnpwT3kQfUNslZ7EgG9Zs7B2i54k16lt4lypAhhBVZ2sViQP5lciyjCC54BqlXCrOWRQhlp99Ok/Lm/1a5NrgHnSTo23WkhrJdNu/Zc+i+lXNf+IAoUq5UXJ91Om/4sGdcTAMzBm/RqkAFxG2CNsKQOynA7aS2lB3Rc5mL0M81D2wafpIkAgGIor7aK43m7kziNGs6ZijblUivrZtblBfmHR/6dSam4lZll3Fni7sBnaLIgsNLVOmm5bEggKWO720hBhqkXaDCRc6e/jQdjxPacZxx+dKxabWABi6gK0CPdTpNwvNWsbnA/A5o23TWHVstnboZHTVThkJwMwWHfB+xOXxNhJ0cdOdHg+GQh1O4biSDDmTt3Tc01yEsCbnVUBafQQbyfSjKuCR7fDp7VzUN8ZYnTxP+HpyWJiSXADH8ke2ft4xr6GNt11iNbNpjfuqT/SB9tQTu3biNxk91QzY1IsvCDA0N9ZdMMqUlDLu3tsWDAWMT/d3dsn+mmio0K9dTFP4Ekg2SBearfYM7R3EAaLLG3KkKOsl1m7pYf5E9gHTbdtxBHp5qG07SbLN24EX1K8p6aqmsg+oKZDCTcFZwosf1CsnaO0ZjV2XNjJBkGWu8th3UZqtinTwggn41M8mEV6cQvq2AD1kctTQnuY3NSqcXF9LNjbcK7JWy5Cr7/StX2+JemvCIqkAcXa5JyScknWaLNZp3Tas36yX+AS8XrQ80iDeRPqE9iQM1Gzt9ozGqnqjq4tRC7RBIDQ3cRO9EYX2iys4sZgfipUzCgfKwpv8siP9xzVrcYBnVd58801gg9twsSokDYPZRHao9xk6UdI4jlWYKOESA2WqdQHOwE2mbKSvYCBimnFMWJudSPB9RkOsIzEOpEwSWPdUPDVD2rwoxjQ4NdPDj1LafULbts3xu4/fS+Yqy6mjynZOdesRgUmJnaIIhnHeA0xtQdz4mwJOtv8AWtPO07TJ3EgD6a5qnkITZeW4tfQTvBHsKlZMyqMi4JHs8MvC5qkCbZyobliYuGJZZYE9lR05qHFKj7cm+G9Vygegh8LbqXqAGuSVKE7WC2LLa1SoDY1AO1DZZk3NqodQKMIwFxANwpyoc331Dd6mYsPnVf5+oFaLCFEqDuIMmQ7+9+WPySONV1tLPebq5BSR6Y2Rt0v1UKfiASoVNn6jWUKALKgn000EgKLsTOjdutkEzTcRdhaQW/hpH/EfO0XAN40ovImUVwSQIBIYjcQcAonvfhV+SDxooxbawIJUKrSwZs00b3V2F6lXCCQIudEikcAkK2ihMm47Is8w6wVqVRTTY+kpAYep4JdFIPsHc4sL3tpdr58pBmnIKgFRZWjsp/7aKi5UXY55my8VH03AggowASwZVFwp9vh0OWzUYfsCHrrmWRyPQUUQDrBEjefpM+oncGlgDLf8VxglcU6fasSb6M+kerkWhtFJxDFUvuLuxkAE3ZiPUxws/GlRon6dT9HDEsWUeqC/JRD/AC6Q7qj5NgNcxyOBXddRQmLjumUes6WApMkhTaCF/iPPCJgsbE2E6E+rup0co0ETBRCBcA+mrUXJAyiGJNz+IJAIJkGQGLEbUKrh2X20FNqdLLm5+dUnVI9SZmGJ3XeWj1VTgOwg7Pau0fgFfI7KkqShiEosFMTz9J/mCGJDWZhI9VT4as+Axsgxi8nyvz6mKtKAUggAD2qSD9JGY23H1VKpu1wOIENdfDAb1nZG4TvnbnLAcfjS4kddWH0UWUp3r1pRsYO07juMAfTXNUzhJsD7uLX15/rWkBJRxaSIuN1qakZ3vkLn5jQM4vMn2uSy+qcLVqJ9xNqVHixInG+247gZIABBcMwkorYauwkvUxTWQIyW9ZyzvoIfC36k6lRvEPJdSBBCxKyPUlMiwdjZqhwBAvfVT/ndGLyfSF2gFVIm1JeUorlj3OfxbVN54B9dgCsCANgIUQIhCe4DG7kgnnUDSzpXXV6Ghi02/hMjpPqmilZyzkggyxWC5EQY9q3CpTWTck3Oi/8A1bRHDyIBWJO9rin+Xi5HAzpOdNmKwO4KQp2nbveTAAorg1DwTYXPGidEuFFrlAEMm93p02+eatc4uBfBopXZVKrsPi1Ub+K6rosrKAWklB8MQPXB+1cFsDS5rec0WJG4Mp2qZBCvGFx6KCfaLuc2zJrKGVgNpUpAj0KyLzbs8MpiBmofxkHXA1zLK5HoKCMXtdF484okz9S+/duZSZZf5rryRinTwtib4M+mOrKH+HQQ879gkFizEk93uMepiLC+k8dE/kCfoiVJLbgJcruUGWE/y6IsXbLGB8DXkUpBRK6giMe6Zy9XeHMXMEvBIgbU7ql/ZxuweJkaG+seqKLLRjfM7rqYQHtZ15aBKqeb8apTtyxHDlmBwDCMyDiTFKj/ANRvqm6l7VyPWSRMwSPe3vqkXMWUQNFfK6yQpaCISg7qSvndK12HcYEllnIDHNWp7qntBhfnUjyvqGitRGZtoXbO1SBEz9ND7aa5PLn8W0HwNdPB/wARLkepbhdxFxheT+NLiQ3Vp9FHlKey9UeHgFnCEgHa/pYSJEg3FuDr3S+NSmtmamjcrUpms4Jv66gsW5MWBJHGs0/quWe9BH91H/y6qbfSsfTEFUIS+3/b4dOTmofxqu6h8JV+juKVIJVzKwTPpD1RwThKY7VubnTiCarOp1P+HeJvHbG4/hTwTjdxM65MItygw4k7UHT3SKCn4N/weM/21vSEEEgRY+oErE5b/bowJkXCEFYAFkKIbqre2gpu9TLmw4GuyH1AtBulQllgG8LUqLwvFKjkwCeYU01f9btwtxTbuIPFSWQkk4WrVUZbilRGLE4tjUHUgbXBDbYHqcMwuoOH8Q47mxTH/dqU6YIFhwcD++thQH2jngc5/vpsQbcrPHEt/akJ1KpFUTwgA2iEG0sNtMnuVcbjk7jqqOmn1pRUV+2namrHcLAITDVf/LUzFMXdj8A6pUpAcQQclQzhnGSIhvEOO1MU1gngaVfF1FXqav8A+Jpshfp8/rrG6bgBBLkkRtp/DHG72gk8aLDRNgEFwUAWQhAu1NGPbRXNSrlza9gLTpOmq+JSFpj0soj1QFylM+6CSalU5YhRPDBNBftGIwMfH7fjRYobjlT6/EQJB09kpPE0yUe26U3ElSqkCQKjj20hilSyxve50FD+s4/+fnX0b4ugNj+nI4AmQLEfkcaVY8MO3ZAvTAQgt8tSpvy5zVrGwuAeRzNFayPh2I3DulAwOibpxJotZY9RMmxC33Vj7aKkztF3a2J1YCijQdlMqRuwFRlTH/L4an85qH8G510P4NBQb9MAltxLAB25DOo7JyE4Ea5ji6kauxACL2oJZSJJDCIaXWWBaAtR05rNilRj0iCRgCi6nWPpiCsbhtmQpkEqX/mVeXaSASBxp7Dw6zO0TO7AzET+/wCdCPXPh1/SUIkbWJWAJAIY729lIZc5Nhk6NJD08qdSYkDKOlJyddvCN+olyvqW+3cRcX2xc/Ai5jRm4HwDioWdAB8LUqILqgxSoi7G55Ou/hKQWopCkFWyQGZWe5mO/wAQ/Ci1NT+wKulvyrjsQGU7L36Z3YqAhogepwzjE4bxLjJxSX450CR7QbMoCsQsKZZEbikpvVq5ciL401qfhkgegc8D3Z/vrG8FTIgosQFjaIgcft+NOaH3Wa+JD6V8++fsPrkySCqkErsBEWKL7U4UfAB51XTprdYU1/xJML6QpkU922RAgfzKzdqLhRc8aoj4NDA+kJkptUAkZP0abYNQ5qVcLcAjIUfFud1oafERpN6eyHOmL1oBaSrCEHqbHpVo/TBGXtAm+iZqYIwCu3/lRlFv+jwq/wB6pHIsbrovwtIV7LTiojTC2cCBFMcUVxuPeTONHTeApmZRbxNhfbj+3GjxQ9PKl1+IgS+1KisLMWnhjvH49NSqn3GwpUBixInAKmvo2v4CnBOxZkvgdxEbp+YtOlR/ltKTNOmdxIgWB2GSqtxTXNSqcmw1zNCj4diLTm2QS2inpyPomyZkzLQATDVv9oPZSHc1/wA6kjy+lnZS5eWWFM2DsPbRW+xMuYP50f8ASXlNFfDoBSC+sv6gNxb7mAsGjj22FtcxREnlFr8QYI+O6CJvYNIY8S4Zh+bHxDD+lNfjmj6mPop25YAg+kfKUx7gD3VPc39g6k8upCAKaiNwED7rt/fk6GetPLaYSkRSSxgSBsUKDBfnas2QdxjRpITblT6XEWmUDKk2Drv5f/FSAx9SiEMMb4U8H88aMB4GmLCmoj0iQGcFrm2GrOMLimtz8a7eXeAptUQfTSGIEIJsuVpk+0fzKxybD8AbEbq0+vblOy6Ut0ej6wW8ChTVqYvhWIlo5bkyedZpjjwFO3oUAAAAWAAEAAftr3Tuh91nfiLfpXEHVd1KJ8NUEbrYnaD+Gb2r8n4nQD/m1aYDMb7dqnOy/wBNXNrG9SrgdovqB535nVfw7A1HYN6zFg4JA3EHtojtUG7m+NcGYW4XMOHOzg37qWSDcMDIDSywpRe12XiiuKdIXc3PJ10QkNPrkMpJaGcO2CVw3iGEQuKaxjQaPMKszvM7g/z6hYG+SBEfHGsXzCoIhzbdB5BbuIP3H7s30pqK/wCjdblfRVHA/pzPHzrrpXeB6h8QKafqgjaWBYbQ0WLt9lBMSfU5H9+x6i8QF/iEekepkuAx/iuo9zYp0hc5P4cEwss47DZMx3Cs+tB+uGJAChSfTMGSFaP5lSbImAZY8aHzY7RuBkpCmW3NdqdN+apzVrYUSB86rOqvPK5qoxYggMAsA/TMAXYWNXabkdu6B+aI+a1IjdbZswLLnaPgMbtyedKySDMVcpaJ+k3dMbpR/wDxNODZlIGxYBVLAJPZQU2BN6jGcZYo0gPL/PKwrK31dhLAlts4BVRsXuCidqYk/wBdHJ6m8RMSR6lXaAGYWkUgcNWbLe2mM40WKYAJDEMOkLwQRwmL4i6t+x5jj540qCJMekqQVEEohRSZAOU8OnubNRvxA1Y/6n8QcsrTuMDtYjKhjijTHdU5Nh8aA287qsxYsGlgxlbHbOwR9q5C4vOdeTSg2RcOoJBm3RODMkkYFQs4tAslR6Ywv/CoC5yb30ddB2ouLAhyWBO5wSAT9VhY1DMkCyyAMaTq+d1s7hMs0xJLtbeflgLAmwGANE3SPUddU2Jt2hvSg7nsSQJ7RMu9Vp/udcRygOTFdQyGEpxaEOvzan9oktP8MRBDVeWA4pjuJHFxTDqmvAP1EI2s24japBzWN/TRXCjuqHEC5o+qfP6xFIlrrG0Fe2xIeoMCq3cE9gF7mxpJgWqbR4fI2YEqUJEn1BgdxJhnDuAAWAs/iXHanbTWCeBraiDuULaCUAVpM5enSc5bmrXOLgXkgRHnVUAAECFKqRMru72B+9+Xz+2vG85qQVlVU7VMCAEXCCMJyQLnknSuoFcNDJZfQ9E+kfsMftrrOlsvU9fYZbaAgElLgHFRlHuc2SkL4J/G/wDqXxF5MEuoCAKWmJ+iDhqhy7dqCcxOndcLNnDpbqV1eT/iffgIu2xkiStH4YjuqnsUWiTqkJmPSrBgQADtRlXKqfZ4dDdnzUIGZA1RdT+e1WrN6gxYAMwnbtm9OkfskQWF3IPAA1Xf59V52GSC0rZtvYpAPYuQgtNzN9KOlGYq9T0Emk1Mjo1z/icySm4nbBYX2u4/l08inT+JJ0ezpEeRdR11roQ1yTMKWZ2aJMcuQNon0qP20cp1RXMdpJdhAFiQDKK32pl6mLEC+jxSiymV+Hy6g/COa3af20p/FRLElfuYuIUqphWce2ivspi7m+JOrhOqqxXvT+GzbmUhY/4zX9NIYUG7/gXK/bqCrMiDctLCSz8VGHJA7VwvxbXM0oNkXDqCUFyKAxBJkghgxJXc+5gIZlAhqxEBKYtTEE8DR50iAPDgCBDMCA26DuMhm9zTO4/M/Gk1/n1QYEQIEEyJ7yDne/L5AxGi3pvqqstCAtJVG4IuAFGXb7KaC3JYnXkMrQUWvoZTH+00Z0L9c/w6ZmIfOSDEDYnvebKDYG/GqY9WV74USuVO4KcEr/xKntp5AufjVL1P1PVNNZUT9Rri2y0GmjDLAWZxYboGjPlaWqfS0EolaVi/bJgbkAUyfl0Sp881a3GBe+pnlzA1aZkmSpJHoBVT6T/sog2RMub4nQd/qB8bVjlcAqO2nAwgztHdzOt/C9QVfqIYDkMDESWckeo8FgLLwvA0u2QXVx9HIWlPoH86zS9PVdaTeLm1Oi9VRfG8WYjBjkHXundUeFnvhsv2/v0haQc7Y2mxMIVX55Xw6f3qN+MxfNwTRqTM2c7jBuRD1R9zCyUsKsk6KD0jWJynct2EyR72X7UxTp45N9RvMuj65pN2mzESdxH5P3Vn5awUWGlTG7wqcdTDmHUl9xrV9WCeR1TEFDJMHdYhe95PsXG7E2E68Pk1WJtG0ub4XClhxuPaMn40tlKuCZh7opRiFE2ICOS4kzhalZR/alQGTBP43JafeCpjhmVm/wCz+Jcf0pqeObDwPTviPpodjIYL53MpIgsZ767Cwn00x+1926a8QBApwNsbVbAYz9NGN5Y3qVjc3A0wGOtwojposx6gg/qaZpngBlABlFgiUpnLwe6p7mJvbVKDor6r8jqqVlVEBpbtAVAO0GyUlsqg3YknnVE3lNUDswFJHIL2RSPvb7M6BI05lXpJmaQ3XLyxorU++d1tgBb/AKJtu4BOJnjRaVwAoNmQBTC/LU6bnCDNWvljYfAoPL/Jq31kGwn9TZCMAWYdyqw4GGYYvzo4reQ+IPp+mGBIXEI0YUr7fDp9mXP4N+42nwlq6aPMN1UE5MggqDuYbUKrioy+2guKdPLm5nOgtz6jnJzY55HB0yR5J4iZ2t7n3MAxBFvqsvNTinTwoub20CP5NW3EBCTv2AbgSWuSsg3K+4iwg68kaV1QzR3O6rtX3TJG2qDtMiSDaQBP6r+2iuSBdzAvjVevlNaAdtiGIMiNq5eZ7eA2Dxog6U8prEMNlzD7WWQkAkVKi5ZvspnkzHOuGNN0zVys0juphqZJtdXlxJnC1HTlzilR9uSJxUdS2pIIIioeZCmDKsZ/Uqk3dsAwo/JQPJq4g/TqAgbhEM43Zg4bxD8v2oLD80/Uvklcog+ldWgmYVQFJK05/lr7nN3Y/tozmutwp1PLHqt3CDhr1MjORgSf6Dk6mDymtElCBtDmTcAmFkZluBk69PlFYGPptO4JAidzCdo/3RcjjmNL5SrWtHbkIuW0QrAzgEO6swwGw/iHGT20l+OfJHCqfSVAVoUgGXVHPbRX+ZWy5sOBqaPJa/FEdoTallhvV9Km3Cc1Kpu2BPGHyivP8OSTkqQp2YZl4oJ7KQuxuczpnK5Z8ysvz/lB3Uv8YHMosGNsgSAVT2Jwo+ADzqrjV/1N5RXFUMaVSGC3IJd2YmC8e9s7B2iBbiqHllaf4TXYqLTJXuA+Y5OBpZ7TdXKaRmk3cLt0/fxCABzMiEIVjbG49g+WyBOi19p+CpXJ9CMim9vZ4VOBmofkZGunPL6j10ikXDKzQ0qhWO5yM0/x7sXnRd/gasbijEn9QlkJNiYquoFz/wAKgMZN8GiabJCve3U57KGTkmRcMSwkgnsd15qGwp0fbYkTgEYX5BkzOc8/nTFPl9UT+k4IPtEspf2qxs1d/fUwgMA8kBreDqKSDTYRuOCQApIJnkA2nXMoKJQPbc7qPom6eK/R9oh9xsWggwrVPvaYFOl8+qDwPN4apeab22z6SO6y8c8fOijpmhV+kRtqyrkWWNrNxTnuqsLbjZFnXkYN0atc3T57qUbSSHkEiFMtLZQNg1Wy9XCCwi51SdSxsp9szAI5UA2pLxSBtuy5volHltU2+lOUAuFhblN2RRU3ds1Gti2qPqjwdTYnpb1NPYdzTuAZvtBuEpjA/OivBsp1NI3UG6GBrahG9bAjcLE7Qb8ngfnjXVPB1SQBTYkkgWNyvcP6c/GtvD+FqSrimxAh7qSpEi5HIP8A30AAqy57bco1ps5A2U67rFmpPTpUyP8Ay0YgheATkCedZrqvlNVxuNCmxa81nZahm/qVQQv4WbCBxrNPWd4WfLo/I/8Af9o+XXDzNAaNQZlSInaMHJ4Gq2n1JQJC7r7yg/LAS0H4Xk4BtnWniOovDvTYB1g02YFsbbjcf9pOPnRs7fKgMgkzDpQSpETYgqGlrKUXtdlHbQHspC7nPJ1uDF/UDO4k+pwzWUsMN4h/amKYvHGoaePQid6j37jdhx9Vx7qpxTp4Qf210XxawOIkQrSw3fy0bmq/8yr7QYB50ncLSZHeE2fKB+inHpFp3R8jdyfzzqZGh7yXzmgtCkDUpiKW70n0hUsSs+0G06sf86o3/UUQFOfv7RHyeNONcLLNyQvznZUfXQEUyxICmZiQDYKQv8x5si4kzwNCYQiO4GdoCkFgzZRWNmrsJNSrhFkDk6Jur/HU3+mVadrlJUjduIA2U+A5mC57V3Y0LnaYjabFAA5VSFuyI2Vor76mXNvxpeUjMrVE0iIXCm+SEfWpReWgbLAqpuE+2ghy+ajRxbTRAsNKby/xC/UpklSCysSfQCqmFqOB2pNqVIZsTzplr5pSmPqLO7Zn3RMfvGuoSBdJ4jG4uFgp7rpUePE1HFm3F1jsUqrEsoPsormpUy7WHA0yU82okSKikFWIuMLYn9hpbeZVVapUO4QWLk1MbVNqlQDFJcU6Q7zc5J17MQQvcNY4OdcLi3JJX2uSykCAYSpUT20xilRF2ME8kGHQuaovIYFgbsCRM1X91RhBIFlG0aDt/MuCCGJIDOGaACww3iGHamKamYsBoo6I8QqGopO0CwG4FFIkuqk3qMJl6hyTHGhRmzk5WtJhNkcAaGuuk/RUmAA0nd2CAbuBdwDEIO4wNXH+bUYn6ixtDG/BsD/XVB1l42m1IbXWUqCT3MpIMBE91QzCg4JnjTLyMpUilY4St2QhBBHcCDunvcO4sSMP4lxYL201/oNeUkk7QB7kAVo/L06bm8c1a5/YXx5TGAsyJQBTeTdqdN/u5q1+LgGcallIF1KlbT6UZF5j2eGS1s1T+Mpq+Qmz4L+GkR2iIxgY/Guw1A8J5hT+mnrGFF7GSAQCOD+NdF8wpHDreYuPbn+2ngRZZl0brnZC/XCH69M+qSpVdrQxnK0hhSQPVUPasxnQ9IYR6YYGwJVGVOAcp4ZOWzUP4IBu+taiPUpwUbchtMFlBBO9h2URYtHd6R+4+7LncDIV2ZlgQO2pUQYQG1KgMm55IUf7irtKDotur3pX/wDJT1FifW1tpMghXqD2rxTpfEk6YMaXPTRA8SkzZiTva6syzNQjvrsPaLItrcsEeKT7h854+dHitZT69p1BZbuNKnxw21KhJ9wclhNg0IzqPaMU6I7jc8nTQqeJS/qH/wB40rq0B3MMCHJPuYO3bOd9dhG1cU1j8a5m7ImHAguXjSLjfuDAcM4dx/ZvEEf9NNf20bdHQfDx6fS7D0yQINxuPeQZBbkzoFSxgLe6KA9pmXpo2bXNWsb5AOjXo2qv+G7pG47TG1SLAfTXhOF+QJ515Fyj14Ol+0Qxoa61A+nT4O+FKiXkgj9P4JE+o4G46v28Qv3DPz8Z0O9YeIVqSgHdLXAIAKwZLN7UAuYzEc6LIRlU2ladVqDIBGQVIIztTYuQCbrQU3Z81Di0DUnwZiohY+5GJe2SAjOnycU6Qxk31FBGSeAxLDgGEZkHHFKj/U3138EwFRCbQ/8AzsHaJA4aqVu74RbDnS7eVeeNimkqjWa50/F0yAQwIj51mnbhZstckpUUescAeEQDgK92UD4Y5GDrp40SGm8+Irg/nZTbZPzt4+ONZrNT2rUj3BCa8a9b/wBv/wB691ml+6sBFXTl6dIG4bxKqZvKrTDKp+QDcDg6lUWO1Gm5p+KqE871kK8/cBYHIGvNZo7OFJk+Y5Vvn4hFjilQj8bw5aPjcbn51Qk3P9v6fH7azWaFJyqNL7As3HMmZn+0x/bRi9qDEWI8HTYRaDUc7yPgtyeedZrNdRd0Gq4au/iUH1GWBH+IoUo4+nsB+nH2TfbjQh5hVb6tS5vUebnhjH9uNZrNfSLmk5P4XH6zAyGIycnJyf3Pzq08hvvBuJoJBxtaoNy/8p5GDrNZobOU1UAZD/eEUU1BqJIBnxVaZ5+mjbJ+dsCPiBGqXzhyKFEgkH6LVJGd7VAC8/cQSCc317rNGd7VOh+Y1Dhqt8nG3JwYJH7E8a9NUlrkm4FyeMf217rNAVewRX4M/p0jz/hK9Wed+5Rvn74JG7N9d6iABgAABR8OotgOfWB+G5HPOvNZpoKI/k/3dUvVLEVqgGN5WONqqu1Y+BwONRaPiX3L62vVJNzcgGD+4+dZrNLO5KpxAaQXXw/iH2p6m/hscnLN6j+55POimp3VF9v1/DU442Qvoj7fxjWazRY0pVAXC2ouS9Mkm9bxJP5KhtpP5ECDxGhT67bQdzSKLsDJ7jlv3PJ1ms19KuaYC5XWu52uJMfT8OsT7Sbr+x+NXvl9Zt49R/jVOT7afp/tx8azWa+ZyvagdKj1ap+jMmf8KpmTl3G4/u3Pzrh1AYp14t+tTT/pCKQv/KDeMazWaI7hBiAzBUvh/EP6Tuad7tMnIAAP7xadRqFZpUbjEREnDH1D9jz86zWaX7qk8bFE3mLn6riTAYgfgCwA/AGvdZrNHUuy/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916838" y="914400"/>
            <a:ext cx="7639507" cy="5220851"/>
            <a:chOff x="916838" y="914400"/>
            <a:chExt cx="7639507" cy="5220851"/>
          </a:xfrm>
        </p:grpSpPr>
        <p:grpSp>
          <p:nvGrpSpPr>
            <p:cNvPr id="6" name="Group 5"/>
            <p:cNvGrpSpPr/>
            <p:nvPr/>
          </p:nvGrpSpPr>
          <p:grpSpPr>
            <a:xfrm>
              <a:off x="4724400" y="914400"/>
              <a:ext cx="3831945" cy="5220851"/>
              <a:chOff x="4724400" y="914400"/>
              <a:chExt cx="3831945" cy="522085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3810000" cy="295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345" y="3178455"/>
                <a:ext cx="3810000" cy="295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38" y="914400"/>
              <a:ext cx="3810000" cy="295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38" y="3178455"/>
              <a:ext cx="3810000" cy="295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Plate with Set of Plates with Forks and Knife"/>
            <p:cNvPicPr/>
            <p:nvPr/>
          </p:nvPicPr>
          <p:blipFill>
            <a:blip r:embed="rId3">
              <a:extLst>
                <a:ext uri="{28A0092B-C50C-407E-A947-70E740481C1C}">
                  <a14:useLocalDpi xmlns:a14="http://schemas.microsoft.com/office/drawing/2010/main" val="0"/>
                </a:ext>
              </a:extLst>
            </a:blip>
            <a:srcRect/>
            <a:stretch>
              <a:fillRect/>
            </a:stretch>
          </p:blipFill>
          <p:spPr bwMode="auto">
            <a:xfrm>
              <a:off x="1444466" y="1196257"/>
              <a:ext cx="6255067" cy="4828706"/>
            </a:xfrm>
            <a:prstGeom prst="rect">
              <a:avLst/>
            </a:prstGeom>
            <a:noFill/>
            <a:ln>
              <a:noFill/>
            </a:ln>
          </p:spPr>
        </p:pic>
      </p:grpSp>
    </p:spTree>
    <p:extLst>
      <p:ext uri="{BB962C8B-B14F-4D97-AF65-F5344CB8AC3E}">
        <p14:creationId xmlns:p14="http://schemas.microsoft.com/office/powerpoint/2010/main" val="306822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rowdly-uploads-production.s3.amazonaws.com/uploads/project_photo/image/14685/HUNGER-IN-THE-U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 y="1600200"/>
            <a:ext cx="5635625" cy="281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late with Set of Plates with Forks and Knif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53000"/>
            <a:ext cx="1911667" cy="1452963"/>
          </a:xfrm>
          <a:prstGeom prst="rect">
            <a:avLst/>
          </a:prstGeom>
          <a:noFill/>
          <a:ln>
            <a:noFill/>
          </a:ln>
        </p:spPr>
      </p:pic>
      <p:sp>
        <p:nvSpPr>
          <p:cNvPr id="7" name="WordArt 5"/>
          <p:cNvSpPr>
            <a:spLocks noChangeArrowheads="1" noChangeShapeType="1" noTextEdit="1"/>
          </p:cNvSpPr>
          <p:nvPr/>
        </p:nvSpPr>
        <p:spPr bwMode="auto">
          <a:xfrm>
            <a:off x="828290" y="5105400"/>
            <a:ext cx="1143000" cy="990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ArchUp">
              <a:avLst>
                <a:gd name="adj" fmla="val 10838353"/>
              </a:avLst>
            </a:prstTxWarp>
          </a:bodyPr>
          <a:lstStyle/>
          <a:p>
            <a:pPr algn="ctr" rtl="0">
              <a:buNone/>
            </a:pPr>
            <a:r>
              <a:rPr lang="en-US" sz="8000" kern="10" dirty="0">
                <a:solidFill>
                  <a:srgbClr val="C00000"/>
                </a:solidFill>
                <a:latin typeface="Arial Black"/>
              </a:rPr>
              <a:t>Monterey County Residents</a:t>
            </a:r>
            <a:r>
              <a:rPr lang="en-US" sz="6600" kern="10" spc="0" dirty="0">
                <a:ln>
                  <a:noFill/>
                </a:ln>
                <a:solidFill>
                  <a:srgbClr val="C00000"/>
                </a:solidFill>
                <a:effectLst/>
                <a:latin typeface="Arial Black"/>
              </a:rPr>
              <a:t> </a:t>
            </a:r>
          </a:p>
        </p:txBody>
      </p:sp>
      <p:sp>
        <p:nvSpPr>
          <p:cNvPr id="14" name="TextBox 13"/>
          <p:cNvSpPr txBox="1"/>
          <p:nvPr/>
        </p:nvSpPr>
        <p:spPr>
          <a:xfrm>
            <a:off x="952522" y="5291526"/>
            <a:ext cx="1070133" cy="707886"/>
          </a:xfrm>
          <a:prstGeom prst="rect">
            <a:avLst/>
          </a:prstGeom>
          <a:noFill/>
        </p:spPr>
        <p:txBody>
          <a:bodyPr wrap="square" rtlCol="0">
            <a:spAutoFit/>
          </a:bodyPr>
          <a:lstStyle/>
          <a:p>
            <a:pPr algn="ctr"/>
            <a:r>
              <a:rPr lang="en-US" sz="4000" b="1" dirty="0">
                <a:solidFill>
                  <a:srgbClr val="C00000"/>
                </a:solidFill>
              </a:rPr>
              <a:t>29%</a:t>
            </a:r>
            <a:endParaRPr lang="en-US" sz="4000" dirty="0"/>
          </a:p>
        </p:txBody>
      </p:sp>
      <p:sp>
        <p:nvSpPr>
          <p:cNvPr id="22" name="Text Box 2"/>
          <p:cNvSpPr txBox="1">
            <a:spLocks noChangeArrowheads="1"/>
          </p:cNvSpPr>
          <p:nvPr/>
        </p:nvSpPr>
        <p:spPr bwMode="auto">
          <a:xfrm>
            <a:off x="457200" y="4534276"/>
            <a:ext cx="1371600" cy="465743"/>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342900" algn="l"/>
                <a:tab pos="685800" algn="l"/>
                <a:tab pos="742950" algn="l"/>
                <a:tab pos="1371600" algn="l"/>
              </a:tabLst>
            </a:pPr>
            <a:r>
              <a:rPr lang="en-US" sz="1050" b="1" kern="0" dirty="0">
                <a:solidFill>
                  <a:srgbClr val="C00000"/>
                </a:solidFill>
                <a:ea typeface="Times New Roman"/>
                <a:cs typeface="Times New Roman"/>
              </a:rPr>
              <a:t>Food insecurity</a:t>
            </a:r>
          </a:p>
          <a:p>
            <a:pPr marL="0" marR="0">
              <a:spcBef>
                <a:spcPts val="0"/>
              </a:spcBef>
              <a:spcAft>
                <a:spcPts val="0"/>
              </a:spcAft>
              <a:tabLst>
                <a:tab pos="342900" algn="l"/>
                <a:tab pos="685800" algn="l"/>
                <a:tab pos="742950" algn="l"/>
                <a:tab pos="1371600" algn="l"/>
              </a:tabLst>
            </a:pPr>
            <a:r>
              <a:rPr lang="en-US" sz="1050" b="1" dirty="0">
                <a:solidFill>
                  <a:schemeClr val="accent2">
                    <a:lumMod val="40000"/>
                    <a:lumOff val="60000"/>
                  </a:schemeClr>
                </a:solidFill>
              </a:rPr>
              <a:t>2018</a:t>
            </a:r>
          </a:p>
        </p:txBody>
      </p:sp>
      <p:grpSp>
        <p:nvGrpSpPr>
          <p:cNvPr id="2" name="Group 1"/>
          <p:cNvGrpSpPr/>
          <p:nvPr/>
        </p:nvGrpSpPr>
        <p:grpSpPr>
          <a:xfrm>
            <a:off x="0" y="0"/>
            <a:ext cx="9144001" cy="609600"/>
            <a:chOff x="0" y="0"/>
            <a:chExt cx="9144001" cy="60960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010"/>
            <a:stretch/>
          </p:blipFill>
          <p:spPr bwMode="auto">
            <a:xfrm>
              <a:off x="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010"/>
            <a:stretch/>
          </p:blipFill>
          <p:spPr bwMode="auto">
            <a:xfrm>
              <a:off x="24384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010"/>
            <a:stretch/>
          </p:blipFill>
          <p:spPr bwMode="auto">
            <a:xfrm>
              <a:off x="48768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7010" r="25869"/>
            <a:stretch/>
          </p:blipFill>
          <p:spPr bwMode="auto">
            <a:xfrm>
              <a:off x="7315201" y="0"/>
              <a:ext cx="182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60148" y="482604"/>
            <a:ext cx="9007652" cy="1013804"/>
          </a:xfrm>
          <a:prstGeom prst="rect">
            <a:avLst/>
          </a:prstGeom>
          <a:noFill/>
        </p:spPr>
        <p:txBody>
          <a:bodyPr wrap="square" rtlCol="0">
            <a:spAutoFit/>
          </a:bodyPr>
          <a:lstStyle/>
          <a:p>
            <a:pPr algn="ctr">
              <a:lnSpc>
                <a:spcPct val="130000"/>
              </a:lnSpc>
            </a:pPr>
            <a:r>
              <a:rPr lang="en-US" sz="2400" b="1" dirty="0">
                <a:solidFill>
                  <a:srgbClr val="DA0000"/>
                </a:solidFill>
                <a:effectLst>
                  <a:outerShdw blurRad="38100" dist="38100" dir="2700000" algn="tl">
                    <a:srgbClr val="000000">
                      <a:alpha val="43137"/>
                    </a:srgbClr>
                  </a:outerShdw>
                </a:effectLst>
              </a:rPr>
              <a:t>17,380</a:t>
            </a:r>
            <a:r>
              <a:rPr lang="en-US" sz="2000" b="1" dirty="0"/>
              <a:t> </a:t>
            </a:r>
            <a:r>
              <a:rPr lang="en-US" sz="2400" b="1" dirty="0"/>
              <a:t>Monterey county children experienced food insecurity in 2018</a:t>
            </a:r>
            <a:r>
              <a:rPr lang="en-US" sz="2000" b="1" dirty="0"/>
              <a:t>.</a:t>
            </a:r>
          </a:p>
          <a:p>
            <a:pPr algn="ctr">
              <a:lnSpc>
                <a:spcPct val="130000"/>
              </a:lnSpc>
            </a:pPr>
            <a:r>
              <a:rPr lang="en-US" sz="2000" b="1" dirty="0"/>
              <a:t>  </a:t>
            </a:r>
            <a:r>
              <a:rPr lang="en-US" sz="2400" b="1" dirty="0">
                <a:solidFill>
                  <a:srgbClr val="FF0000"/>
                </a:solidFill>
                <a:effectLst>
                  <a:outerShdw blurRad="38100" dist="38100" dir="2700000" algn="tl">
                    <a:srgbClr val="000000">
                      <a:alpha val="43137"/>
                    </a:srgbClr>
                  </a:outerShdw>
                </a:effectLst>
              </a:rPr>
              <a:t>15.2% </a:t>
            </a:r>
            <a:r>
              <a:rPr lang="en-US" sz="2400" b="1" dirty="0"/>
              <a:t>of children (under 18) do not have enough to eat. </a:t>
            </a:r>
            <a:endParaRPr lang="en-US" sz="2000" b="1" dirty="0"/>
          </a:p>
        </p:txBody>
      </p:sp>
      <p:sp>
        <p:nvSpPr>
          <p:cNvPr id="2066" name="Footer Placeholder 2065"/>
          <p:cNvSpPr>
            <a:spLocks noGrp="1"/>
          </p:cNvSpPr>
          <p:nvPr>
            <p:ph type="ftr" sz="quarter" idx="11"/>
          </p:nvPr>
        </p:nvSpPr>
        <p:spPr>
          <a:xfrm>
            <a:off x="8686800" y="6352206"/>
            <a:ext cx="381000" cy="365125"/>
          </a:xfrm>
        </p:spPr>
        <p:txBody>
          <a:bodyPr/>
          <a:lstStyle/>
          <a:p>
            <a:fld id="{207D4FA2-66EB-4550-97C9-9CB4ADF2B47F}" type="slidenum">
              <a:rPr lang="en-US" smtClean="0"/>
              <a:t>2</a:t>
            </a:fld>
            <a:endParaRPr lang="en-US" dirty="0"/>
          </a:p>
        </p:txBody>
      </p:sp>
      <p:sp>
        <p:nvSpPr>
          <p:cNvPr id="42" name="WordArt 5"/>
          <p:cNvSpPr>
            <a:spLocks noChangeArrowheads="1" noChangeShapeType="1" noTextEdit="1"/>
          </p:cNvSpPr>
          <p:nvPr/>
        </p:nvSpPr>
        <p:spPr bwMode="auto">
          <a:xfrm>
            <a:off x="814347" y="5310147"/>
            <a:ext cx="1237772" cy="990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ArchDown">
              <a:avLst/>
            </a:prstTxWarp>
          </a:bodyPr>
          <a:lstStyle/>
          <a:p>
            <a:pPr algn="ctr" rtl="0">
              <a:buNone/>
            </a:pPr>
            <a:r>
              <a:rPr lang="en-US" sz="9800" kern="10" dirty="0">
                <a:solidFill>
                  <a:srgbClr val="C00000"/>
                </a:solidFill>
                <a:latin typeface="Arial Black"/>
              </a:rPr>
              <a:t>Cant Afford Enough Food</a:t>
            </a:r>
            <a:endParaRPr lang="en-US" sz="9800" kern="10" spc="0" dirty="0">
              <a:ln>
                <a:noFill/>
              </a:ln>
              <a:solidFill>
                <a:srgbClr val="C00000"/>
              </a:solidFill>
              <a:effectLst/>
              <a:latin typeface="Arial Black"/>
            </a:endParaRPr>
          </a:p>
        </p:txBody>
      </p:sp>
      <p:graphicFrame>
        <p:nvGraphicFramePr>
          <p:cNvPr id="45" name="Chart 44"/>
          <p:cNvGraphicFramePr/>
          <p:nvPr>
            <p:extLst>
              <p:ext uri="{D42A27DB-BD31-4B8C-83A1-F6EECF244321}">
                <p14:modId xmlns:p14="http://schemas.microsoft.com/office/powerpoint/2010/main" val="4266231324"/>
              </p:ext>
            </p:extLst>
          </p:nvPr>
        </p:nvGraphicFramePr>
        <p:xfrm>
          <a:off x="2895600" y="4887949"/>
          <a:ext cx="2590800" cy="1562258"/>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p:cNvSpPr txBox="1"/>
          <p:nvPr/>
        </p:nvSpPr>
        <p:spPr>
          <a:xfrm>
            <a:off x="2895600" y="4534276"/>
            <a:ext cx="2590800" cy="415498"/>
          </a:xfrm>
          <a:prstGeom prst="rect">
            <a:avLst/>
          </a:prstGeom>
          <a:noFill/>
        </p:spPr>
        <p:txBody>
          <a:bodyPr wrap="square" rtlCol="0">
            <a:spAutoFit/>
          </a:bodyPr>
          <a:lstStyle/>
          <a:p>
            <a:r>
              <a:rPr lang="en-US" sz="1050" b="1" kern="0" dirty="0">
                <a:solidFill>
                  <a:srgbClr val="C00000"/>
                </a:solidFill>
                <a:ea typeface="Times New Roman"/>
                <a:cs typeface="Times New Roman"/>
              </a:rPr>
              <a:t>Can’t afford enough food</a:t>
            </a:r>
          </a:p>
          <a:p>
            <a:r>
              <a:rPr lang="en-US" sz="1050" b="1" dirty="0">
                <a:solidFill>
                  <a:schemeClr val="accent2">
                    <a:lumMod val="40000"/>
                    <a:lumOff val="60000"/>
                  </a:schemeClr>
                </a:solidFill>
              </a:rPr>
              <a:t>2011-2017</a:t>
            </a:r>
          </a:p>
        </p:txBody>
      </p:sp>
      <p:sp>
        <p:nvSpPr>
          <p:cNvPr id="47" name="TextBox 46"/>
          <p:cNvSpPr txBox="1"/>
          <p:nvPr/>
        </p:nvSpPr>
        <p:spPr>
          <a:xfrm>
            <a:off x="2809405" y="6474768"/>
            <a:ext cx="2486025" cy="230832"/>
          </a:xfrm>
          <a:prstGeom prst="rect">
            <a:avLst/>
          </a:prstGeom>
          <a:noFill/>
        </p:spPr>
        <p:txBody>
          <a:bodyPr wrap="square" rtlCol="0">
            <a:spAutoFit/>
          </a:bodyPr>
          <a:lstStyle/>
          <a:p>
            <a:r>
              <a:rPr lang="en-US" sz="900" dirty="0">
                <a:solidFill>
                  <a:schemeClr val="accent2">
                    <a:lumMod val="50000"/>
                  </a:schemeClr>
                </a:solidFill>
              </a:rPr>
              <a:t>CA Health Interview Survey</a:t>
            </a:r>
          </a:p>
        </p:txBody>
      </p:sp>
      <p:sp>
        <p:nvSpPr>
          <p:cNvPr id="48" name="TextBox 47"/>
          <p:cNvSpPr txBox="1"/>
          <p:nvPr/>
        </p:nvSpPr>
        <p:spPr>
          <a:xfrm>
            <a:off x="457200" y="6477000"/>
            <a:ext cx="2486025" cy="230832"/>
          </a:xfrm>
          <a:prstGeom prst="rect">
            <a:avLst/>
          </a:prstGeom>
          <a:noFill/>
        </p:spPr>
        <p:txBody>
          <a:bodyPr wrap="square" rtlCol="0">
            <a:spAutoFit/>
          </a:bodyPr>
          <a:lstStyle/>
          <a:p>
            <a:r>
              <a:rPr lang="en-US" sz="900" dirty="0">
                <a:solidFill>
                  <a:schemeClr val="accent2">
                    <a:lumMod val="50000"/>
                  </a:schemeClr>
                </a:solidFill>
              </a:rPr>
              <a:t>CA Health Interview Survey</a:t>
            </a:r>
          </a:p>
        </p:txBody>
      </p:sp>
      <p:sp>
        <p:nvSpPr>
          <p:cNvPr id="6" name="TextBox 5">
            <a:extLst>
              <a:ext uri="{FF2B5EF4-FFF2-40B4-BE49-F238E27FC236}">
                <a16:creationId xmlns:a16="http://schemas.microsoft.com/office/drawing/2014/main" id="{7FF9C2E0-8D7B-4807-8E71-9E49BB17349B}"/>
              </a:ext>
            </a:extLst>
          </p:cNvPr>
          <p:cNvSpPr txBox="1"/>
          <p:nvPr/>
        </p:nvSpPr>
        <p:spPr>
          <a:xfrm>
            <a:off x="29107" y="1391721"/>
            <a:ext cx="5109058" cy="230832"/>
          </a:xfrm>
          <a:prstGeom prst="rect">
            <a:avLst/>
          </a:prstGeom>
          <a:noFill/>
        </p:spPr>
        <p:txBody>
          <a:bodyPr wrap="square" rtlCol="0">
            <a:spAutoFit/>
          </a:bodyPr>
          <a:lstStyle/>
          <a:p>
            <a:r>
              <a:rPr lang="en-US" sz="900" dirty="0"/>
              <a:t>Feeding America, 2018</a:t>
            </a:r>
          </a:p>
        </p:txBody>
      </p:sp>
      <p:sp>
        <p:nvSpPr>
          <p:cNvPr id="12" name="TextBox 11">
            <a:extLst>
              <a:ext uri="{FF2B5EF4-FFF2-40B4-BE49-F238E27FC236}">
                <a16:creationId xmlns:a16="http://schemas.microsoft.com/office/drawing/2014/main" id="{3360879E-F836-4E03-9963-5E3F27F521DB}"/>
              </a:ext>
            </a:extLst>
          </p:cNvPr>
          <p:cNvSpPr txBox="1"/>
          <p:nvPr/>
        </p:nvSpPr>
        <p:spPr>
          <a:xfrm>
            <a:off x="5791200" y="1727784"/>
            <a:ext cx="2895600" cy="2400657"/>
          </a:xfrm>
          <a:prstGeom prst="rect">
            <a:avLst/>
          </a:prstGeom>
          <a:noFill/>
        </p:spPr>
        <p:txBody>
          <a:bodyPr wrap="square" rtlCol="0">
            <a:spAutoFit/>
          </a:bodyPr>
          <a:lstStyle/>
          <a:p>
            <a:pPr algn="ctr"/>
            <a:r>
              <a:rPr lang="en-US" sz="3000" b="1" dirty="0"/>
              <a:t>Monterey County: 3 Largest Demographics living in Poverty </a:t>
            </a:r>
          </a:p>
        </p:txBody>
      </p:sp>
      <p:sp>
        <p:nvSpPr>
          <p:cNvPr id="13" name="Rectangle 12">
            <a:extLst>
              <a:ext uri="{FF2B5EF4-FFF2-40B4-BE49-F238E27FC236}">
                <a16:creationId xmlns:a16="http://schemas.microsoft.com/office/drawing/2014/main" id="{68DDCAE2-DFEE-4B31-9CF4-F31193CF8B5D}"/>
              </a:ext>
            </a:extLst>
          </p:cNvPr>
          <p:cNvSpPr/>
          <p:nvPr/>
        </p:nvSpPr>
        <p:spPr>
          <a:xfrm>
            <a:off x="6103441" y="4035526"/>
            <a:ext cx="688009" cy="2000548"/>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 </a:t>
            </a:r>
            <a:r>
              <a:rPr lang="en-US" sz="4000" b="1" cap="none" spc="0" dirty="0">
                <a:ln w="22225">
                  <a:solidFill>
                    <a:schemeClr val="accent2"/>
                  </a:solidFill>
                  <a:prstDash val="solid"/>
                </a:ln>
                <a:solidFill>
                  <a:schemeClr val="accent2">
                    <a:lumMod val="40000"/>
                    <a:lumOff val="60000"/>
                  </a:schemeClr>
                </a:solidFill>
                <a:effectLst/>
              </a:rPr>
              <a:t>1 </a:t>
            </a:r>
          </a:p>
          <a:p>
            <a:pPr algn="ctr"/>
            <a:r>
              <a:rPr lang="en-US" sz="4000" b="1" dirty="0">
                <a:ln w="22225">
                  <a:solidFill>
                    <a:schemeClr val="accent2"/>
                  </a:solidFill>
                  <a:prstDash val="solid"/>
                </a:ln>
                <a:solidFill>
                  <a:schemeClr val="accent2">
                    <a:lumMod val="40000"/>
                    <a:lumOff val="60000"/>
                  </a:schemeClr>
                </a:solidFill>
              </a:rPr>
              <a:t>2</a:t>
            </a:r>
          </a:p>
          <a:p>
            <a:pPr algn="ctr"/>
            <a:r>
              <a:rPr lang="en-US" sz="4000" b="1" cap="none" spc="0" dirty="0">
                <a:ln w="22225">
                  <a:solidFill>
                    <a:schemeClr val="accent2"/>
                  </a:solidFill>
                  <a:prstDash val="solid"/>
                </a:ln>
                <a:solidFill>
                  <a:schemeClr val="accent2">
                    <a:lumMod val="40000"/>
                    <a:lumOff val="60000"/>
                  </a:schemeClr>
                </a:solidFill>
                <a:effectLst/>
              </a:rPr>
              <a:t>3</a:t>
            </a:r>
          </a:p>
        </p:txBody>
      </p:sp>
      <p:sp>
        <p:nvSpPr>
          <p:cNvPr id="15" name="TextBox 14">
            <a:extLst>
              <a:ext uri="{FF2B5EF4-FFF2-40B4-BE49-F238E27FC236}">
                <a16:creationId xmlns:a16="http://schemas.microsoft.com/office/drawing/2014/main" id="{776D3FAE-320C-4DC3-A4D6-2FA4532D7B66}"/>
              </a:ext>
            </a:extLst>
          </p:cNvPr>
          <p:cNvSpPr txBox="1"/>
          <p:nvPr/>
        </p:nvSpPr>
        <p:spPr>
          <a:xfrm>
            <a:off x="6603504" y="4221357"/>
            <a:ext cx="1822155" cy="1908215"/>
          </a:xfrm>
          <a:prstGeom prst="rect">
            <a:avLst/>
          </a:prstGeom>
          <a:noFill/>
        </p:spPr>
        <p:txBody>
          <a:bodyPr wrap="square" rtlCol="0">
            <a:spAutoFit/>
          </a:bodyPr>
          <a:lstStyle/>
          <a:p>
            <a:r>
              <a:rPr lang="en-US" sz="2000" dirty="0"/>
              <a:t>Female 25-34</a:t>
            </a:r>
          </a:p>
          <a:p>
            <a:endParaRPr lang="en-US" sz="2000" dirty="0"/>
          </a:p>
          <a:p>
            <a:r>
              <a:rPr lang="en-US" sz="2000" dirty="0"/>
              <a:t>Female 6-11  </a:t>
            </a:r>
          </a:p>
          <a:p>
            <a:endParaRPr lang="en-US" sz="2000" dirty="0"/>
          </a:p>
          <a:p>
            <a:r>
              <a:rPr lang="en-US" sz="2000" dirty="0"/>
              <a:t>Male 6-11</a:t>
            </a:r>
          </a:p>
          <a:p>
            <a:endParaRPr lang="en-US" sz="900" dirty="0"/>
          </a:p>
          <a:p>
            <a:r>
              <a:rPr lang="en-US" sz="900" dirty="0"/>
              <a:t>Census Bureau, 2017</a:t>
            </a:r>
          </a:p>
        </p:txBody>
      </p:sp>
    </p:spTree>
    <p:extLst>
      <p:ext uri="{BB962C8B-B14F-4D97-AF65-F5344CB8AC3E}">
        <p14:creationId xmlns:p14="http://schemas.microsoft.com/office/powerpoint/2010/main" val="26857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065"/>
          <p:cNvSpPr txBox="1">
            <a:spLocks/>
          </p:cNvSpPr>
          <p:nvPr/>
        </p:nvSpPr>
        <p:spPr>
          <a:xfrm>
            <a:off x="8686800" y="6352206"/>
            <a:ext cx="381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D4FA2-66EB-4550-97C9-9CB4ADF2B47F}" type="slidenum">
              <a:rPr lang="en-US" smtClean="0"/>
              <a:pPr/>
              <a:t>3</a:t>
            </a:fld>
            <a:endParaRPr lang="en-US" dirty="0"/>
          </a:p>
        </p:txBody>
      </p:sp>
      <p:grpSp>
        <p:nvGrpSpPr>
          <p:cNvPr id="6" name="Group 5"/>
          <p:cNvGrpSpPr/>
          <p:nvPr/>
        </p:nvGrpSpPr>
        <p:grpSpPr>
          <a:xfrm>
            <a:off x="0" y="0"/>
            <a:ext cx="9144001" cy="609600"/>
            <a:chOff x="0" y="0"/>
            <a:chExt cx="9144001" cy="60960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24384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48768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r="25869"/>
            <a:stretch/>
          </p:blipFill>
          <p:spPr bwMode="auto">
            <a:xfrm>
              <a:off x="7315201" y="0"/>
              <a:ext cx="182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a:off x="304800" y="1844457"/>
            <a:ext cx="3345684" cy="3046989"/>
            <a:chOff x="419099" y="1524000"/>
            <a:chExt cx="3345684" cy="3046989"/>
          </a:xfrm>
        </p:grpSpPr>
        <p:pic>
          <p:nvPicPr>
            <p:cNvPr id="3074" name="Picture 2" descr="https://jneifert2.files.wordpress.com/2015/09/pregnant-image.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19099" y="1524000"/>
              <a:ext cx="2019301" cy="3040556"/>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7624" y="1524001"/>
              <a:ext cx="2277159" cy="3046988"/>
            </a:xfrm>
            <a:prstGeom prst="rect">
              <a:avLst/>
            </a:prstGeom>
            <a:noFill/>
          </p:spPr>
          <p:txBody>
            <a:bodyPr wrap="square" rtlCol="0">
              <a:spAutoFit/>
            </a:bodyPr>
            <a:lstStyle/>
            <a:p>
              <a:pPr>
                <a:tabLst>
                  <a:tab pos="117475" algn="l"/>
                  <a:tab pos="233363" algn="l"/>
                </a:tabLst>
              </a:pPr>
              <a:r>
                <a:rPr lang="en-US" sz="2400" b="1" dirty="0">
                  <a:solidFill>
                    <a:srgbClr val="DA0000"/>
                  </a:solidFill>
                  <a:effectLst>
                    <a:outerShdw blurRad="38100" dist="38100" dir="2700000" algn="tl">
                      <a:srgbClr val="000000">
                        <a:alpha val="43137"/>
                      </a:srgbClr>
                    </a:outerShdw>
                  </a:effectLst>
                </a:rPr>
                <a:t>23%</a:t>
              </a:r>
              <a:r>
                <a:rPr lang="en-US" sz="2400" b="1" dirty="0">
                  <a:solidFill>
                    <a:srgbClr val="DA0000"/>
                  </a:solidFill>
                </a:rPr>
                <a:t> </a:t>
              </a:r>
              <a:r>
                <a:rPr lang="en-US" sz="2400" dirty="0"/>
                <a:t>of </a:t>
              </a:r>
            </a:p>
            <a:p>
              <a:pPr>
                <a:tabLst>
                  <a:tab pos="117475" algn="l"/>
                  <a:tab pos="233363" algn="l"/>
                  <a:tab pos="339725" algn="l"/>
                </a:tabLst>
              </a:pPr>
              <a:r>
                <a:rPr lang="en-US" sz="2400" dirty="0"/>
                <a:t>	Monterey        		County’s </a:t>
              </a:r>
            </a:p>
            <a:p>
              <a:pPr>
                <a:tabLst>
                  <a:tab pos="117475" algn="l"/>
                  <a:tab pos="233363" algn="l"/>
                  <a:tab pos="404813" algn="l"/>
                </a:tabLst>
              </a:pPr>
              <a:r>
                <a:rPr lang="en-US" sz="2400" dirty="0"/>
                <a:t> 			women 	               		experienced 	food insecurity 	during 	pregnancy</a:t>
              </a:r>
            </a:p>
          </p:txBody>
        </p:sp>
      </p:grpSp>
      <p:sp>
        <p:nvSpPr>
          <p:cNvPr id="27" name="TextBox 26"/>
          <p:cNvSpPr txBox="1"/>
          <p:nvPr/>
        </p:nvSpPr>
        <p:spPr>
          <a:xfrm>
            <a:off x="-31845" y="630829"/>
            <a:ext cx="9176983" cy="830997"/>
          </a:xfrm>
          <a:prstGeom prst="rect">
            <a:avLst/>
          </a:prstGeom>
          <a:noFill/>
        </p:spPr>
        <p:txBody>
          <a:bodyPr wrap="square" rtlCol="0">
            <a:spAutoFit/>
          </a:bodyPr>
          <a:lstStyle/>
          <a:p>
            <a:pPr algn="ctr"/>
            <a:r>
              <a:rPr lang="en-US" sz="2400" b="1" dirty="0"/>
              <a:t>Food Insecurity most often affects vulnerable populations such as: women, low income households, and those of Latinx origin. </a:t>
            </a:r>
            <a:r>
              <a:rPr lang="en-US" sz="900" b="1" dirty="0"/>
              <a:t>CHOMP CHA, 2019  </a:t>
            </a:r>
            <a:endParaRPr lang="en-US" sz="2400" b="1" dirty="0"/>
          </a:p>
        </p:txBody>
      </p:sp>
      <p:grpSp>
        <p:nvGrpSpPr>
          <p:cNvPr id="35" name="Group 34"/>
          <p:cNvGrpSpPr/>
          <p:nvPr/>
        </p:nvGrpSpPr>
        <p:grpSpPr>
          <a:xfrm>
            <a:off x="3301679" y="1536814"/>
            <a:ext cx="4799969" cy="3608462"/>
            <a:chOff x="3316040" y="4038600"/>
            <a:chExt cx="4729911" cy="2696969"/>
          </a:xfrm>
        </p:grpSpPr>
        <p:sp>
          <p:nvSpPr>
            <p:cNvPr id="17" name="TextBox 16"/>
            <p:cNvSpPr txBox="1"/>
            <p:nvPr/>
          </p:nvSpPr>
          <p:spPr>
            <a:xfrm>
              <a:off x="3390895" y="4038600"/>
              <a:ext cx="2802341" cy="644091"/>
            </a:xfrm>
            <a:prstGeom prst="rect">
              <a:avLst/>
            </a:prstGeom>
            <a:noFill/>
          </p:spPr>
          <p:txBody>
            <a:bodyPr wrap="square" rtlCol="0">
              <a:spAutoFit/>
            </a:bodyPr>
            <a:lstStyle/>
            <a:p>
              <a:r>
                <a:rPr lang="en-US" b="1" kern="0" dirty="0">
                  <a:solidFill>
                    <a:srgbClr val="C00000"/>
                  </a:solidFill>
                  <a:ea typeface="Times New Roman"/>
                  <a:cs typeface="Times New Roman"/>
                </a:rPr>
                <a:t>Monterey County residents participating in WIC by race</a:t>
              </a:r>
              <a:endParaRPr lang="en-US" sz="1400" b="1" dirty="0">
                <a:solidFill>
                  <a:schemeClr val="accent2">
                    <a:lumMod val="40000"/>
                    <a:lumOff val="60000"/>
                  </a:schemeClr>
                </a:solidFill>
              </a:endParaRPr>
            </a:p>
            <a:p>
              <a:r>
                <a:rPr lang="en-US" sz="1400" b="1" dirty="0">
                  <a:solidFill>
                    <a:schemeClr val="accent2">
                      <a:lumMod val="40000"/>
                      <a:lumOff val="60000"/>
                    </a:schemeClr>
                  </a:solidFill>
                </a:rPr>
                <a:t>2018</a:t>
              </a:r>
            </a:p>
          </p:txBody>
        </p:sp>
        <p:graphicFrame>
          <p:nvGraphicFramePr>
            <p:cNvPr id="20" name="Chart 19"/>
            <p:cNvGraphicFramePr/>
            <p:nvPr>
              <p:extLst>
                <p:ext uri="{D42A27DB-BD31-4B8C-83A1-F6EECF244321}">
                  <p14:modId xmlns:p14="http://schemas.microsoft.com/office/powerpoint/2010/main" val="3682556516"/>
                </p:ext>
              </p:extLst>
            </p:nvPr>
          </p:nvGraphicFramePr>
          <p:xfrm>
            <a:off x="3316040" y="4586226"/>
            <a:ext cx="2802341" cy="195482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p:cNvSpPr txBox="1"/>
            <p:nvPr/>
          </p:nvSpPr>
          <p:spPr>
            <a:xfrm>
              <a:off x="5243611" y="6563045"/>
              <a:ext cx="2802340" cy="172524"/>
            </a:xfrm>
            <a:prstGeom prst="rect">
              <a:avLst/>
            </a:prstGeom>
            <a:noFill/>
          </p:spPr>
          <p:txBody>
            <a:bodyPr wrap="square" rtlCol="0">
              <a:spAutoFit/>
            </a:bodyPr>
            <a:lstStyle/>
            <a:p>
              <a:r>
                <a:rPr lang="en-US" sz="900" dirty="0">
                  <a:solidFill>
                    <a:schemeClr val="accent2">
                      <a:lumMod val="50000"/>
                    </a:schemeClr>
                  </a:solidFill>
                </a:rPr>
                <a:t>KidsData.org </a:t>
              </a:r>
            </a:p>
          </p:txBody>
        </p:sp>
      </p:grpSp>
      <p:sp>
        <p:nvSpPr>
          <p:cNvPr id="42" name="TextBox 41"/>
          <p:cNvSpPr txBox="1"/>
          <p:nvPr/>
        </p:nvSpPr>
        <p:spPr>
          <a:xfrm>
            <a:off x="366713" y="5171182"/>
            <a:ext cx="5805487" cy="1392689"/>
          </a:xfrm>
          <a:prstGeom prst="rect">
            <a:avLst/>
          </a:prstGeom>
          <a:noFill/>
        </p:spPr>
        <p:txBody>
          <a:bodyPr wrap="square" rtlCol="0">
            <a:spAutoFit/>
          </a:bodyPr>
          <a:lstStyle/>
          <a:p>
            <a:pPr>
              <a:spcAft>
                <a:spcPts val="600"/>
              </a:spcAft>
            </a:pPr>
            <a:r>
              <a:rPr lang="en-US" sz="1600" b="1" dirty="0">
                <a:solidFill>
                  <a:srgbClr val="DA0000"/>
                </a:solidFill>
                <a:effectLst>
                  <a:outerShdw blurRad="38100" dist="38100" dir="2700000" algn="tl">
                    <a:srgbClr val="000000">
                      <a:alpha val="43137"/>
                    </a:srgbClr>
                  </a:outerShdw>
                </a:effectLst>
              </a:rPr>
              <a:t>Food insecurity </a:t>
            </a:r>
            <a:r>
              <a:rPr lang="en-US" sz="1600" dirty="0"/>
              <a:t>is</a:t>
            </a:r>
            <a:r>
              <a:rPr lang="en-US" sz="1600" b="1" dirty="0"/>
              <a:t> </a:t>
            </a:r>
            <a:r>
              <a:rPr lang="en-US" sz="1600" dirty="0"/>
              <a:t>a household economic and social condition of limited or uncertain access to adequate </a:t>
            </a:r>
            <a:r>
              <a:rPr lang="en-US" sz="1600" b="1" dirty="0">
                <a:solidFill>
                  <a:srgbClr val="DA0000"/>
                </a:solidFill>
                <a:effectLst>
                  <a:outerShdw blurRad="38100" dist="38100" dir="2700000" algn="tl">
                    <a:srgbClr val="000000">
                      <a:alpha val="43137"/>
                    </a:srgbClr>
                  </a:outerShdw>
                </a:effectLst>
              </a:rPr>
              <a:t>food. </a:t>
            </a:r>
          </a:p>
          <a:p>
            <a:r>
              <a:rPr lang="en-US" sz="1600" b="1" dirty="0">
                <a:solidFill>
                  <a:srgbClr val="DA0000"/>
                </a:solidFill>
                <a:effectLst>
                  <a:outerShdw blurRad="38100" dist="38100" dir="2700000" algn="tl">
                    <a:srgbClr val="000000">
                      <a:alpha val="43137"/>
                    </a:srgbClr>
                  </a:outerShdw>
                </a:effectLst>
              </a:rPr>
              <a:t>Hunger</a:t>
            </a:r>
            <a:r>
              <a:rPr lang="en-US" sz="1600" dirty="0">
                <a:effectLst>
                  <a:outerShdw blurRad="38100" dist="38100" dir="2700000" algn="tl">
                    <a:srgbClr val="000000">
                      <a:alpha val="43137"/>
                    </a:srgbClr>
                  </a:outerShdw>
                </a:effectLst>
              </a:rPr>
              <a:t> </a:t>
            </a:r>
            <a:r>
              <a:rPr lang="en-US" sz="1600" dirty="0"/>
              <a:t>is an individual-level physiological condition that may result from </a:t>
            </a:r>
            <a:r>
              <a:rPr lang="en-US" sz="1600" b="1" dirty="0">
                <a:solidFill>
                  <a:srgbClr val="DA0000"/>
                </a:solidFill>
                <a:effectLst>
                  <a:outerShdw blurRad="38100" dist="38100" dir="2700000" algn="tl">
                    <a:srgbClr val="000000">
                      <a:alpha val="43137"/>
                    </a:srgbClr>
                  </a:outerShdw>
                </a:effectLst>
              </a:rPr>
              <a:t>food insecurity.</a:t>
            </a:r>
          </a:p>
          <a:p>
            <a:pPr>
              <a:spcBef>
                <a:spcPts val="600"/>
              </a:spcBef>
            </a:pPr>
            <a:r>
              <a:rPr lang="en-US" sz="900" dirty="0">
                <a:solidFill>
                  <a:schemeClr val="accent2">
                    <a:lumMod val="50000"/>
                  </a:schemeClr>
                </a:solidFill>
              </a:rPr>
              <a:t>USDA Economic Research Service</a:t>
            </a:r>
          </a:p>
        </p:txBody>
      </p:sp>
      <p:grpSp>
        <p:nvGrpSpPr>
          <p:cNvPr id="2" name="Group 1"/>
          <p:cNvGrpSpPr/>
          <p:nvPr/>
        </p:nvGrpSpPr>
        <p:grpSpPr>
          <a:xfrm>
            <a:off x="6119811" y="1438525"/>
            <a:ext cx="2843848" cy="5394222"/>
            <a:chOff x="6182676" y="1966248"/>
            <a:chExt cx="2843848" cy="5394222"/>
          </a:xfrm>
        </p:grpSpPr>
        <p:sp>
          <p:nvSpPr>
            <p:cNvPr id="34" name="Text Box 2"/>
            <p:cNvSpPr txBox="1">
              <a:spLocks noChangeArrowheads="1"/>
            </p:cNvSpPr>
            <p:nvPr/>
          </p:nvSpPr>
          <p:spPr bwMode="auto">
            <a:xfrm>
              <a:off x="6182676" y="1966248"/>
              <a:ext cx="2843848" cy="718223"/>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tabLst>
                  <a:tab pos="342900" algn="l"/>
                  <a:tab pos="685800" algn="l"/>
                  <a:tab pos="742950" algn="l"/>
                  <a:tab pos="1371600" algn="l"/>
                </a:tabLst>
              </a:pPr>
              <a:r>
                <a:rPr lang="en-US" sz="3000" b="1" kern="0" dirty="0">
                  <a:solidFill>
                    <a:srgbClr val="C00000"/>
                  </a:solidFill>
                  <a:ea typeface="Times New Roman"/>
                  <a:cs typeface="Times New Roman"/>
                </a:rPr>
                <a:t>Food cost to Income ratio:</a:t>
              </a:r>
            </a:p>
            <a:p>
              <a:pPr marL="0" marR="0" algn="ctr">
                <a:lnSpc>
                  <a:spcPct val="115000"/>
                </a:lnSpc>
                <a:spcBef>
                  <a:spcPts val="0"/>
                </a:spcBef>
                <a:spcAft>
                  <a:spcPts val="0"/>
                </a:spcAft>
                <a:tabLst>
                  <a:tab pos="342900" algn="l"/>
                  <a:tab pos="685800" algn="l"/>
                  <a:tab pos="742950" algn="l"/>
                  <a:tab pos="1371600" algn="l"/>
                </a:tabLst>
              </a:pPr>
              <a:endParaRPr lang="en-US" sz="2800" b="1" kern="0" dirty="0">
                <a:solidFill>
                  <a:srgbClr val="C00000"/>
                </a:solidFill>
                <a:ea typeface="Times New Roman"/>
                <a:cs typeface="Times New Roman"/>
              </a:endParaRPr>
            </a:p>
            <a:p>
              <a:pPr marL="0" marR="0" algn="ctr">
                <a:lnSpc>
                  <a:spcPct val="115000"/>
                </a:lnSpc>
                <a:spcBef>
                  <a:spcPts val="0"/>
                </a:spcBef>
                <a:spcAft>
                  <a:spcPts val="0"/>
                </a:spcAft>
                <a:tabLst>
                  <a:tab pos="342900" algn="l"/>
                  <a:tab pos="685800" algn="l"/>
                  <a:tab pos="742950" algn="l"/>
                  <a:tab pos="1371600" algn="l"/>
                </a:tabLst>
              </a:pPr>
              <a:endParaRPr lang="en-US" sz="2800" b="1" kern="0" dirty="0">
                <a:solidFill>
                  <a:srgbClr val="C00000"/>
                </a:solidFill>
                <a:ea typeface="Times New Roman"/>
                <a:cs typeface="Times New Roman"/>
              </a:endParaRPr>
            </a:p>
            <a:p>
              <a:pPr marL="0" marR="0" algn="ctr">
                <a:lnSpc>
                  <a:spcPct val="115000"/>
                </a:lnSpc>
                <a:spcBef>
                  <a:spcPts val="0"/>
                </a:spcBef>
                <a:spcAft>
                  <a:spcPts val="0"/>
                </a:spcAft>
                <a:tabLst>
                  <a:tab pos="342900" algn="l"/>
                  <a:tab pos="685800" algn="l"/>
                  <a:tab pos="742950" algn="l"/>
                  <a:tab pos="1371600" algn="l"/>
                </a:tabLst>
              </a:pPr>
              <a:r>
                <a:rPr lang="en-US" sz="3000" b="1" kern="0" dirty="0">
                  <a:solidFill>
                    <a:srgbClr val="C00000"/>
                  </a:solidFill>
                  <a:ea typeface="Times New Roman"/>
                  <a:cs typeface="Times New Roman"/>
                </a:rPr>
                <a:t>for a single parent household with 2 children in Monterey County</a:t>
              </a:r>
              <a:endParaRPr lang="en-US" sz="3000" b="1" dirty="0">
                <a:solidFill>
                  <a:schemeClr val="accent2">
                    <a:lumMod val="40000"/>
                    <a:lumOff val="60000"/>
                  </a:schemeClr>
                </a:solidFill>
              </a:endParaRP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21" name="TextBox 20"/>
            <p:cNvSpPr txBox="1"/>
            <p:nvPr/>
          </p:nvSpPr>
          <p:spPr>
            <a:xfrm>
              <a:off x="6641035" y="7129638"/>
              <a:ext cx="2286000" cy="230832"/>
            </a:xfrm>
            <a:prstGeom prst="rect">
              <a:avLst/>
            </a:prstGeom>
            <a:noFill/>
          </p:spPr>
          <p:txBody>
            <a:bodyPr wrap="square" rtlCol="0">
              <a:spAutoFit/>
            </a:bodyPr>
            <a:lstStyle/>
            <a:p>
              <a:r>
                <a:rPr lang="en-US" sz="900" dirty="0">
                  <a:solidFill>
                    <a:schemeClr val="accent2">
                      <a:lumMod val="50000"/>
                    </a:schemeClr>
                  </a:solidFill>
                </a:rPr>
                <a:t>California Budget &amp; Policy Center, 2017</a:t>
              </a:r>
            </a:p>
          </p:txBody>
        </p:sp>
      </p:grpSp>
      <p:sp>
        <p:nvSpPr>
          <p:cNvPr id="3" name="Rectangle 2">
            <a:extLst>
              <a:ext uri="{FF2B5EF4-FFF2-40B4-BE49-F238E27FC236}">
                <a16:creationId xmlns:a16="http://schemas.microsoft.com/office/drawing/2014/main" id="{BA3675B9-669B-41BD-9B18-B5B0CAC914F7}"/>
              </a:ext>
            </a:extLst>
          </p:cNvPr>
          <p:cNvSpPr/>
          <p:nvPr/>
        </p:nvSpPr>
        <p:spPr>
          <a:xfrm>
            <a:off x="6578170" y="2519074"/>
            <a:ext cx="192713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11.4%</a:t>
            </a:r>
          </a:p>
        </p:txBody>
      </p:sp>
      <p:sp>
        <p:nvSpPr>
          <p:cNvPr id="4" name="TextBox 3">
            <a:extLst>
              <a:ext uri="{FF2B5EF4-FFF2-40B4-BE49-F238E27FC236}">
                <a16:creationId xmlns:a16="http://schemas.microsoft.com/office/drawing/2014/main" id="{8332066D-3A4F-4C63-A49C-5C544A2B186C}"/>
              </a:ext>
            </a:extLst>
          </p:cNvPr>
          <p:cNvSpPr txBox="1"/>
          <p:nvPr/>
        </p:nvSpPr>
        <p:spPr>
          <a:xfrm>
            <a:off x="366713" y="1644540"/>
            <a:ext cx="2293387" cy="230832"/>
          </a:xfrm>
          <a:prstGeom prst="rect">
            <a:avLst/>
          </a:prstGeom>
          <a:noFill/>
        </p:spPr>
        <p:txBody>
          <a:bodyPr wrap="square" rtlCol="0">
            <a:spAutoFit/>
          </a:bodyPr>
          <a:lstStyle/>
          <a:p>
            <a:r>
              <a:rPr lang="en-US" sz="900" dirty="0"/>
              <a:t>MIHA, 2013-2015 </a:t>
            </a:r>
          </a:p>
        </p:txBody>
      </p:sp>
    </p:spTree>
    <p:extLst>
      <p:ext uri="{BB962C8B-B14F-4D97-AF65-F5344CB8AC3E}">
        <p14:creationId xmlns:p14="http://schemas.microsoft.com/office/powerpoint/2010/main" val="297385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343400" y="1556770"/>
            <a:ext cx="4648200" cy="50063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tabLst>
                <a:tab pos="342900" algn="l"/>
                <a:tab pos="685800" algn="l"/>
                <a:tab pos="742950" algn="l"/>
                <a:tab pos="1371600" algn="l"/>
              </a:tabLst>
            </a:pPr>
            <a:r>
              <a:rPr lang="en-US" sz="2400" b="1" kern="0" dirty="0">
                <a:solidFill>
                  <a:srgbClr val="C00000"/>
                </a:solidFill>
                <a:ea typeface="Times New Roman"/>
                <a:cs typeface="Times New Roman"/>
              </a:rPr>
              <a:t>Poverty rates by race, 2017</a:t>
            </a:r>
          </a:p>
        </p:txBody>
      </p:sp>
      <p:grpSp>
        <p:nvGrpSpPr>
          <p:cNvPr id="10" name="Group 9"/>
          <p:cNvGrpSpPr/>
          <p:nvPr/>
        </p:nvGrpSpPr>
        <p:grpSpPr>
          <a:xfrm>
            <a:off x="0" y="0"/>
            <a:ext cx="9144001" cy="609600"/>
            <a:chOff x="0" y="0"/>
            <a:chExt cx="9144001" cy="60960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24384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a:stretch/>
          </p:blipFill>
          <p:spPr bwMode="auto">
            <a:xfrm>
              <a:off x="48768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010" r="25869"/>
            <a:stretch/>
          </p:blipFill>
          <p:spPr bwMode="auto">
            <a:xfrm>
              <a:off x="7315201" y="0"/>
              <a:ext cx="182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4" descr="http://usatelections.files.wordpress.com/2014/01/gty-18366689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 y="1709169"/>
            <a:ext cx="4296551" cy="2807577"/>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2065"/>
          <p:cNvSpPr txBox="1">
            <a:spLocks/>
          </p:cNvSpPr>
          <p:nvPr/>
        </p:nvSpPr>
        <p:spPr>
          <a:xfrm>
            <a:off x="8686800" y="6352206"/>
            <a:ext cx="381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D4FA2-66EB-4550-97C9-9CB4ADF2B47F}" type="slidenum">
              <a:rPr lang="en-US" smtClean="0"/>
              <a:pPr/>
              <a:t>4</a:t>
            </a:fld>
            <a:endParaRPr lang="en-US" dirty="0"/>
          </a:p>
        </p:txBody>
      </p:sp>
      <p:graphicFrame>
        <p:nvGraphicFramePr>
          <p:cNvPr id="1025" name="Chart 1024"/>
          <p:cNvGraphicFramePr/>
          <p:nvPr>
            <p:extLst>
              <p:ext uri="{D42A27DB-BD31-4B8C-83A1-F6EECF244321}">
                <p14:modId xmlns:p14="http://schemas.microsoft.com/office/powerpoint/2010/main" val="1317270366"/>
              </p:ext>
            </p:extLst>
          </p:nvPr>
        </p:nvGraphicFramePr>
        <p:xfrm>
          <a:off x="4354767" y="1809644"/>
          <a:ext cx="4114800" cy="2340485"/>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1845" y="630829"/>
            <a:ext cx="9176983" cy="830997"/>
          </a:xfrm>
          <a:prstGeom prst="rect">
            <a:avLst/>
          </a:prstGeom>
          <a:noFill/>
        </p:spPr>
        <p:txBody>
          <a:bodyPr wrap="square" rtlCol="0">
            <a:spAutoFit/>
          </a:bodyPr>
          <a:lstStyle/>
          <a:p>
            <a:pPr algn="ctr"/>
            <a:r>
              <a:rPr lang="en-US" sz="2400" b="1" dirty="0"/>
              <a:t>In 2018, approximately </a:t>
            </a:r>
            <a:r>
              <a:rPr lang="en-US" sz="2400" b="1" dirty="0">
                <a:solidFill>
                  <a:srgbClr val="DA0000"/>
                </a:solidFill>
                <a:effectLst>
                  <a:outerShdw blurRad="38100" dist="38100" dir="2700000" algn="tl">
                    <a:srgbClr val="000000">
                      <a:alpha val="43137"/>
                    </a:srgbClr>
                  </a:outerShdw>
                </a:effectLst>
              </a:rPr>
              <a:t>45,100 Monterey County residents </a:t>
            </a:r>
            <a:r>
              <a:rPr lang="en-US" sz="2400" b="1" dirty="0"/>
              <a:t>encountered food insecurity at some point in the year.  </a:t>
            </a:r>
          </a:p>
        </p:txBody>
      </p:sp>
      <p:sp>
        <p:nvSpPr>
          <p:cNvPr id="20" name="TextBox 19"/>
          <p:cNvSpPr txBox="1"/>
          <p:nvPr/>
        </p:nvSpPr>
        <p:spPr>
          <a:xfrm>
            <a:off x="5715000" y="4021485"/>
            <a:ext cx="3352800" cy="1769715"/>
          </a:xfrm>
          <a:prstGeom prst="rect">
            <a:avLst/>
          </a:prstGeom>
          <a:noFill/>
        </p:spPr>
        <p:txBody>
          <a:bodyPr wrap="square" rtlCol="0">
            <a:spAutoFit/>
          </a:bodyPr>
          <a:lstStyle/>
          <a:p>
            <a:r>
              <a:rPr lang="en-US" sz="2000" dirty="0"/>
              <a:t>Latinos in California who </a:t>
            </a:r>
          </a:p>
          <a:p>
            <a:r>
              <a:rPr lang="en-US" sz="2000" b="1" dirty="0">
                <a:solidFill>
                  <a:srgbClr val="DA0000"/>
                </a:solidFill>
                <a:effectLst>
                  <a:outerShdw blurRad="38100" dist="38100" dir="2700000" algn="tl">
                    <a:srgbClr val="000000">
                      <a:alpha val="43137"/>
                    </a:srgbClr>
                  </a:outerShdw>
                </a:effectLst>
              </a:rPr>
              <a:t>worry about where their next meal will come from </a:t>
            </a:r>
          </a:p>
          <a:p>
            <a:r>
              <a:rPr lang="en-US" sz="2000" dirty="0"/>
              <a:t>are more likely to report serious psychological distress.</a:t>
            </a:r>
          </a:p>
          <a:p>
            <a:r>
              <a:rPr lang="en-US" sz="900" dirty="0">
                <a:solidFill>
                  <a:schemeClr val="accent2">
                    <a:lumMod val="50000"/>
                  </a:schemeClr>
                </a:solidFill>
              </a:rPr>
              <a:t>Becerra, B. in Preventing Chronic Disease,  2015;12:150334</a:t>
            </a:r>
          </a:p>
        </p:txBody>
      </p:sp>
      <p:sp>
        <p:nvSpPr>
          <p:cNvPr id="3" name="TextBox 2"/>
          <p:cNvSpPr txBox="1"/>
          <p:nvPr/>
        </p:nvSpPr>
        <p:spPr>
          <a:xfrm>
            <a:off x="990599" y="4790182"/>
            <a:ext cx="4556647" cy="1077218"/>
          </a:xfrm>
          <a:prstGeom prst="rect">
            <a:avLst/>
          </a:prstGeom>
          <a:noFill/>
        </p:spPr>
        <p:txBody>
          <a:bodyPr wrap="square" rtlCol="0">
            <a:spAutoFit/>
          </a:bodyPr>
          <a:lstStyle/>
          <a:p>
            <a:r>
              <a:rPr lang="en-US" sz="1600" i="1" dirty="0"/>
              <a:t>“If you’re down to your </a:t>
            </a:r>
            <a:r>
              <a:rPr lang="en-US" sz="1600" b="1" i="1" dirty="0">
                <a:solidFill>
                  <a:srgbClr val="DA0000"/>
                </a:solidFill>
              </a:rPr>
              <a:t>last few dollars </a:t>
            </a:r>
            <a:r>
              <a:rPr lang="en-US" sz="1600" i="1" dirty="0"/>
              <a:t>and payday is still several days away, you become hyper-aware of how every single dollar is spent. It’s a stressful and exhausting way to live.”</a:t>
            </a:r>
          </a:p>
        </p:txBody>
      </p:sp>
      <p:sp>
        <p:nvSpPr>
          <p:cNvPr id="4" name="Rectangular Callout 3"/>
          <p:cNvSpPr/>
          <p:nvPr/>
        </p:nvSpPr>
        <p:spPr>
          <a:xfrm rot="10800000">
            <a:off x="990600" y="4742560"/>
            <a:ext cx="4556646" cy="1201040"/>
          </a:xfrm>
          <a:prstGeom prst="wedgeRectCallout">
            <a:avLst>
              <a:gd name="adj1" fmla="val -48828"/>
              <a:gd name="adj2" fmla="val 89939"/>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70867" y="5566922"/>
            <a:ext cx="1657826" cy="302327"/>
          </a:xfrm>
          <a:prstGeom prst="rect">
            <a:avLst/>
          </a:prstGeom>
        </p:spPr>
        <p:txBody>
          <a:bodyPr wrap="none">
            <a:spAutoFit/>
          </a:bodyPr>
          <a:lstStyle/>
          <a:p>
            <a:pPr>
              <a:lnSpc>
                <a:spcPts val="800"/>
              </a:lnSpc>
            </a:pPr>
            <a:r>
              <a:rPr lang="en-US" sz="900" dirty="0">
                <a:solidFill>
                  <a:schemeClr val="accent2">
                    <a:lumMod val="50000"/>
                  </a:schemeClr>
                </a:solidFill>
              </a:rPr>
              <a:t>Chris Moss, Health Department</a:t>
            </a:r>
          </a:p>
          <a:p>
            <a:pPr>
              <a:lnSpc>
                <a:spcPts val="800"/>
              </a:lnSpc>
            </a:pPr>
            <a:r>
              <a:rPr lang="en-US" sz="900" dirty="0">
                <a:solidFill>
                  <a:schemeClr val="accent2">
                    <a:lumMod val="50000"/>
                  </a:schemeClr>
                </a:solidFill>
              </a:rPr>
              <a:t>Lee Hulquist, Food Bank</a:t>
            </a:r>
          </a:p>
        </p:txBody>
      </p:sp>
      <p:sp>
        <p:nvSpPr>
          <p:cNvPr id="8" name="TextBox 7"/>
          <p:cNvSpPr txBox="1"/>
          <p:nvPr/>
        </p:nvSpPr>
        <p:spPr>
          <a:xfrm>
            <a:off x="6858000" y="3310495"/>
            <a:ext cx="2286000" cy="230832"/>
          </a:xfrm>
          <a:prstGeom prst="rect">
            <a:avLst/>
          </a:prstGeom>
          <a:noFill/>
        </p:spPr>
        <p:txBody>
          <a:bodyPr wrap="square" rtlCol="0">
            <a:spAutoFit/>
          </a:bodyPr>
          <a:lstStyle/>
          <a:p>
            <a:r>
              <a:rPr lang="en-US" sz="900" dirty="0" err="1">
                <a:solidFill>
                  <a:schemeClr val="accent2">
                    <a:lumMod val="50000"/>
                  </a:schemeClr>
                </a:solidFill>
              </a:rPr>
              <a:t>DataUSA</a:t>
            </a:r>
            <a:r>
              <a:rPr lang="en-US" sz="900" dirty="0">
                <a:solidFill>
                  <a:schemeClr val="accent2">
                    <a:lumMod val="50000"/>
                  </a:schemeClr>
                </a:solidFill>
              </a:rPr>
              <a:t>, 2017</a:t>
            </a:r>
          </a:p>
        </p:txBody>
      </p:sp>
      <p:sp>
        <p:nvSpPr>
          <p:cNvPr id="2" name="TextBox 1">
            <a:extLst>
              <a:ext uri="{FF2B5EF4-FFF2-40B4-BE49-F238E27FC236}">
                <a16:creationId xmlns:a16="http://schemas.microsoft.com/office/drawing/2014/main" id="{BCC4DC89-C737-43A3-9DD6-7E3C39911ADC}"/>
              </a:ext>
            </a:extLst>
          </p:cNvPr>
          <p:cNvSpPr txBox="1"/>
          <p:nvPr/>
        </p:nvSpPr>
        <p:spPr>
          <a:xfrm flipH="1">
            <a:off x="814775" y="1394032"/>
            <a:ext cx="2514600" cy="230832"/>
          </a:xfrm>
          <a:prstGeom prst="rect">
            <a:avLst/>
          </a:prstGeom>
          <a:noFill/>
        </p:spPr>
        <p:txBody>
          <a:bodyPr wrap="square" rtlCol="0">
            <a:spAutoFit/>
          </a:bodyPr>
          <a:lstStyle/>
          <a:p>
            <a:r>
              <a:rPr lang="en-US" sz="900" dirty="0"/>
              <a:t>Feeding America, 2018</a:t>
            </a:r>
          </a:p>
        </p:txBody>
      </p:sp>
    </p:spTree>
    <p:extLst>
      <p:ext uri="{BB962C8B-B14F-4D97-AF65-F5344CB8AC3E}">
        <p14:creationId xmlns:p14="http://schemas.microsoft.com/office/powerpoint/2010/main" val="50634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BKcAAANjCAYAAAB/XnlRAAAgAElEQVR4XuzYMQ0AAAzDsJU/6cHI4xGoZO3KzhEgQIAAAQIECBAgQIAAAQIECBCIBBbtmiVAgAABAgQIECBAgAABAgQIECBw4pQn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4mNXd4AACAASURBVE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3WZNjQAADaVJREFU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fTt2TAIAAMAwzL/ryugTBYOwqz5AgAABAgQIECBAgAABAgQIECCwCYhTG71hAgQIECBAgAABAgQIECBAgAABccoHCBAgQIAAAQIECBAgQIAAAQIENgFxaqM3TIAAAQIECBAgQIAAAQIECBAgIE75AAECBAgQIECAAAECBAgQIECAwCYQyQIDZLDQiG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png;base64,iVBORw0KGgoAAAANSUhEUgAABKcAAANjCAYAAAB/XnlRAAAgAElEQVR4XuzYMQ0AAAzDsJU/6cHI4xGoZO3KzhEgQIAAAQIECBAgQIAAAQIECBCIBBbtmiVAgAABAgQIECBAgAABAgQIECBw4pQn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4mNXd4AACAASURBVE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3WZNjQAADaVJREFU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fTt2TAIAAMAwzL/ryugTBYOwqz5AgAABAgQIECBAgAABAgQIECCwCYhTG71hAgQIECBAgAABAgQIECBAgAABccoHCBAgQIAAAQIECBAgQIAAAQIENgFxaqM3TIAAAQIECBAgQIAAAQIECBAgIE75AAECBAgQIECAAAECBAgQIECAwCYQyQIDZLDQiGE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png;base64,iVBORw0KGgoAAAANSUhEUgAABKcAAANjCAYAAAB/XnlRAAAgAElEQVR4XuzYMQ0AAAzDsJU/6cHI4xGoZO3KzhEgQIAAAQIECBAgQIAAAQIECBCIBBbtmiVAgAABAgQIECBAgAABAgQIECBw4pQn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4mNXd4AACAASURBVE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3WZNjQAADaVJREFU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QECBAgQIECAAAECBAgQIECAAIFMQJzK6A0TIECAAAECBAgQIECAAAECBAiIU36AAAECBAgQIECAAAECBAgQIEAgExCnMnrDBAgQIECAAAECBAgQIECAAAEC4pQfIECAAAECBAgQIECAAAECBAgQyATEqYzeMAECBAgQIECAAAECBAgQIECAgDjlBwgQIECAAAECBAgQIECAAAECBDIBcSqjN0yAAAECBAgQIECAAAECBAgQICBOfTt2TAIAAMAwzL/ryugTBYOwqz5AgAABAgQIECBAgAABAgQIECCwCYhTG71hAgQIECBAgAABAgQIECBAgAABccoHCBAgQIAAAQIECBAgQIAAAQIENgFxaqM3TIAAAQIECBAgQIAAAQIECBAgIE75AAECBAgQIECAAAECBAgQIECAwCYQyQIDZLDQiGE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49" name="Group 2048"/>
          <p:cNvGrpSpPr/>
          <p:nvPr/>
        </p:nvGrpSpPr>
        <p:grpSpPr>
          <a:xfrm>
            <a:off x="3715239" y="4484518"/>
            <a:ext cx="2743200" cy="2373570"/>
            <a:chOff x="6091175" y="4202829"/>
            <a:chExt cx="2743200" cy="2299101"/>
          </a:xfrm>
        </p:grpSpPr>
        <p:graphicFrame>
          <p:nvGraphicFramePr>
            <p:cNvPr id="16" name="Chart 15"/>
            <p:cNvGraphicFramePr/>
            <p:nvPr>
              <p:extLst>
                <p:ext uri="{D42A27DB-BD31-4B8C-83A1-F6EECF244321}">
                  <p14:modId xmlns:p14="http://schemas.microsoft.com/office/powerpoint/2010/main" val="347796229"/>
                </p:ext>
              </p:extLst>
            </p:nvPr>
          </p:nvGraphicFramePr>
          <p:xfrm>
            <a:off x="6173128" y="4617855"/>
            <a:ext cx="2495550" cy="174040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138800" y="4202829"/>
              <a:ext cx="2590800" cy="558976"/>
            </a:xfrm>
            <a:prstGeom prst="rect">
              <a:avLst/>
            </a:prstGeom>
            <a:noFill/>
            <a:ln>
              <a:noFill/>
            </a:ln>
          </p:spPr>
          <p:txBody>
            <a:bodyPr wrap="square" rtlCol="0">
              <a:spAutoFit/>
            </a:bodyPr>
            <a:lstStyle/>
            <a:p>
              <a:r>
                <a:rPr lang="en-US" sz="1050" b="1" kern="0" dirty="0">
                  <a:solidFill>
                    <a:srgbClr val="C00000"/>
                  </a:solidFill>
                  <a:ea typeface="Times New Roman"/>
                  <a:cs typeface="Times New Roman"/>
                </a:rPr>
                <a:t>Average number of free/reduced meals served per day in Monterey county schools</a:t>
              </a:r>
            </a:p>
            <a:p>
              <a:r>
                <a:rPr lang="en-US" sz="1050" b="1" dirty="0">
                  <a:solidFill>
                    <a:schemeClr val="accent2">
                      <a:lumMod val="40000"/>
                      <a:lumOff val="60000"/>
                    </a:schemeClr>
                  </a:solidFill>
                </a:rPr>
                <a:t>2015-2019</a:t>
              </a:r>
            </a:p>
          </p:txBody>
        </p:sp>
        <p:sp>
          <p:nvSpPr>
            <p:cNvPr id="18" name="Text Box 2"/>
            <p:cNvSpPr txBox="1">
              <a:spLocks noChangeArrowheads="1"/>
            </p:cNvSpPr>
            <p:nvPr/>
          </p:nvSpPr>
          <p:spPr bwMode="auto">
            <a:xfrm>
              <a:off x="6091175" y="6233920"/>
              <a:ext cx="2743200" cy="26801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900" dirty="0">
                  <a:solidFill>
                    <a:schemeClr val="accent2">
                      <a:lumMod val="50000"/>
                    </a:schemeClr>
                  </a:solidFill>
                </a:rPr>
                <a:t>California Department of Education Nutrition Services </a:t>
              </a:r>
            </a:p>
          </p:txBody>
        </p:sp>
      </p:grpSp>
      <p:grpSp>
        <p:nvGrpSpPr>
          <p:cNvPr id="28" name="Group 27"/>
          <p:cNvGrpSpPr/>
          <p:nvPr/>
        </p:nvGrpSpPr>
        <p:grpSpPr>
          <a:xfrm>
            <a:off x="0" y="0"/>
            <a:ext cx="9144001" cy="609600"/>
            <a:chOff x="0" y="0"/>
            <a:chExt cx="9144001" cy="609600"/>
          </a:xfrm>
        </p:grpSpPr>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24384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48768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r="25869"/>
            <a:stretch/>
          </p:blipFill>
          <p:spPr bwMode="auto">
            <a:xfrm>
              <a:off x="7315201" y="0"/>
              <a:ext cx="182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Footer Placeholder 2065"/>
          <p:cNvSpPr txBox="1">
            <a:spLocks/>
          </p:cNvSpPr>
          <p:nvPr/>
        </p:nvSpPr>
        <p:spPr>
          <a:xfrm>
            <a:off x="8686800" y="6352206"/>
            <a:ext cx="381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D4FA2-66EB-4550-97C9-9CB4ADF2B47F}" type="slidenum">
              <a:rPr lang="en-US" smtClean="0"/>
              <a:pPr/>
              <a:t>5</a:t>
            </a:fld>
            <a:endParaRPr lang="en-US" dirty="0"/>
          </a:p>
        </p:txBody>
      </p:sp>
      <p:grpSp>
        <p:nvGrpSpPr>
          <p:cNvPr id="2048" name="Group 2047"/>
          <p:cNvGrpSpPr/>
          <p:nvPr/>
        </p:nvGrpSpPr>
        <p:grpSpPr>
          <a:xfrm>
            <a:off x="228600" y="4581281"/>
            <a:ext cx="2819400" cy="2281311"/>
            <a:chOff x="838200" y="1681089"/>
            <a:chExt cx="2819400" cy="2281311"/>
          </a:xfrm>
        </p:grpSpPr>
        <p:graphicFrame>
          <p:nvGraphicFramePr>
            <p:cNvPr id="38" name="Chart 37"/>
            <p:cNvGraphicFramePr/>
            <p:nvPr>
              <p:extLst>
                <p:ext uri="{D42A27DB-BD31-4B8C-83A1-F6EECF244321}">
                  <p14:modId xmlns:p14="http://schemas.microsoft.com/office/powerpoint/2010/main" val="46179004"/>
                </p:ext>
              </p:extLst>
            </p:nvPr>
          </p:nvGraphicFramePr>
          <p:xfrm>
            <a:off x="914400" y="1948681"/>
            <a:ext cx="2667000" cy="1832744"/>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838200" y="1681089"/>
              <a:ext cx="2819400" cy="577081"/>
            </a:xfrm>
            <a:prstGeom prst="rect">
              <a:avLst/>
            </a:prstGeom>
            <a:noFill/>
          </p:spPr>
          <p:txBody>
            <a:bodyPr wrap="square" rtlCol="0">
              <a:spAutoFit/>
            </a:bodyPr>
            <a:lstStyle/>
            <a:p>
              <a:r>
                <a:rPr lang="en-US" sz="1050" b="1" kern="0" dirty="0">
                  <a:solidFill>
                    <a:srgbClr val="C00000"/>
                  </a:solidFill>
                  <a:ea typeface="Times New Roman"/>
                  <a:cs typeface="Times New Roman"/>
                </a:rPr>
                <a:t>Monterey County students participating in the National School Lunch Program</a:t>
              </a:r>
            </a:p>
            <a:p>
              <a:r>
                <a:rPr lang="en-US" sz="1050" b="1" dirty="0">
                  <a:solidFill>
                    <a:schemeClr val="accent2">
                      <a:lumMod val="40000"/>
                      <a:lumOff val="60000"/>
                    </a:schemeClr>
                  </a:solidFill>
                </a:rPr>
                <a:t>2015-20219</a:t>
              </a:r>
            </a:p>
          </p:txBody>
        </p:sp>
        <p:sp>
          <p:nvSpPr>
            <p:cNvPr id="48" name="Text Box 2"/>
            <p:cNvSpPr txBox="1">
              <a:spLocks noChangeArrowheads="1"/>
            </p:cNvSpPr>
            <p:nvPr/>
          </p:nvSpPr>
          <p:spPr bwMode="auto">
            <a:xfrm>
              <a:off x="914400" y="3694390"/>
              <a:ext cx="2743200" cy="26801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900" dirty="0">
                  <a:solidFill>
                    <a:schemeClr val="accent2">
                      <a:lumMod val="50000"/>
                    </a:schemeClr>
                  </a:solidFill>
                </a:rPr>
                <a:t>California Department of Education Nutrition Services </a:t>
              </a:r>
            </a:p>
          </p:txBody>
        </p:sp>
      </p:grpSp>
      <p:pic>
        <p:nvPicPr>
          <p:cNvPr id="2061" name="Picture 13" descr="http://cmsimg.thecalifornian.com/apps/pbcsi.dll/bilde?Site=J2&amp;Date=99999999&amp;Category=NEWS11&amp;ArtNo=302080023&amp;Ref=AR&amp;MaxW=300&amp;Border=0&amp;Salinas-schools-salad-lunch-bu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33550"/>
            <a:ext cx="3683000" cy="2762250"/>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Box 2052"/>
          <p:cNvSpPr txBox="1"/>
          <p:nvPr/>
        </p:nvSpPr>
        <p:spPr>
          <a:xfrm>
            <a:off x="76200" y="609761"/>
            <a:ext cx="9325572" cy="1107996"/>
          </a:xfrm>
          <a:prstGeom prst="rect">
            <a:avLst/>
          </a:prstGeom>
          <a:noFill/>
        </p:spPr>
        <p:txBody>
          <a:bodyPr wrap="square" rtlCol="0">
            <a:spAutoFit/>
          </a:bodyPr>
          <a:lstStyle/>
          <a:p>
            <a:pPr>
              <a:tabLst>
                <a:tab pos="174625" algn="l"/>
              </a:tabLst>
            </a:pPr>
            <a:r>
              <a:rPr lang="en-US" sz="2200" b="1" dirty="0">
                <a:solidFill>
                  <a:srgbClr val="DA0000"/>
                </a:solidFill>
                <a:effectLst>
                  <a:outerShdw blurRad="38100" dist="38100" dir="2700000" algn="tl">
                    <a:srgbClr val="000000">
                      <a:alpha val="43137"/>
                    </a:srgbClr>
                  </a:outerShdw>
                </a:effectLst>
              </a:rPr>
              <a:t>56,119</a:t>
            </a:r>
            <a:r>
              <a:rPr lang="en-US" sz="2200" b="1" dirty="0"/>
              <a:t> Monterey County children received school meals in 2018, but only </a:t>
            </a:r>
            <a:r>
              <a:rPr lang="en-US" sz="2200" b="1" dirty="0">
                <a:solidFill>
                  <a:srgbClr val="DA0000"/>
                </a:solidFill>
                <a:effectLst>
                  <a:outerShdw blurRad="38100" dist="38100" dir="2700000" algn="tl">
                    <a:srgbClr val="000000">
                      <a:alpha val="43137"/>
                    </a:srgbClr>
                  </a:outerShdw>
                </a:effectLst>
              </a:rPr>
              <a:t>5,033</a:t>
            </a:r>
            <a:r>
              <a:rPr lang="en-US" sz="2200" b="1" dirty="0"/>
              <a:t> received meals during the summer – potentially leaving                        </a:t>
            </a:r>
            <a:r>
              <a:rPr lang="en-US" sz="2200" b="1" dirty="0">
                <a:solidFill>
                  <a:srgbClr val="DA0000"/>
                </a:solidFill>
                <a:effectLst>
                  <a:outerShdw blurRad="38100" dist="38100" dir="2700000" algn="tl">
                    <a:srgbClr val="000000">
                      <a:alpha val="43137"/>
                    </a:srgbClr>
                  </a:outerShdw>
                </a:effectLst>
              </a:rPr>
              <a:t>51,086</a:t>
            </a:r>
            <a:r>
              <a:rPr lang="en-US" sz="2200" b="1" dirty="0"/>
              <a:t> children to experience hunger for three months. </a:t>
            </a:r>
          </a:p>
        </p:txBody>
      </p:sp>
      <p:grpSp>
        <p:nvGrpSpPr>
          <p:cNvPr id="2054" name="Group 2053"/>
          <p:cNvGrpSpPr/>
          <p:nvPr/>
        </p:nvGrpSpPr>
        <p:grpSpPr>
          <a:xfrm>
            <a:off x="6448425" y="4013880"/>
            <a:ext cx="2809751" cy="2208141"/>
            <a:chOff x="6028776" y="4649859"/>
            <a:chExt cx="2809751" cy="2208141"/>
          </a:xfrm>
        </p:grpSpPr>
        <p:sp>
          <p:nvSpPr>
            <p:cNvPr id="63" name="TextBox 62"/>
            <p:cNvSpPr txBox="1"/>
            <p:nvPr/>
          </p:nvSpPr>
          <p:spPr>
            <a:xfrm>
              <a:off x="6105649" y="6627168"/>
              <a:ext cx="2286000" cy="230832"/>
            </a:xfrm>
            <a:prstGeom prst="rect">
              <a:avLst/>
            </a:prstGeom>
            <a:noFill/>
          </p:spPr>
          <p:txBody>
            <a:bodyPr wrap="square" rtlCol="0">
              <a:spAutoFit/>
            </a:bodyPr>
            <a:lstStyle/>
            <a:p>
              <a:endParaRPr lang="en-US" sz="900" dirty="0">
                <a:solidFill>
                  <a:schemeClr val="accent2">
                    <a:lumMod val="50000"/>
                  </a:schemeClr>
                </a:solidFill>
              </a:endParaRPr>
            </a:p>
          </p:txBody>
        </p:sp>
        <p:sp>
          <p:nvSpPr>
            <p:cNvPr id="64" name="TextBox 63"/>
            <p:cNvSpPr txBox="1"/>
            <p:nvPr/>
          </p:nvSpPr>
          <p:spPr>
            <a:xfrm>
              <a:off x="6028776" y="4649859"/>
              <a:ext cx="2809751" cy="1015663"/>
            </a:xfrm>
            <a:prstGeom prst="rect">
              <a:avLst/>
            </a:prstGeom>
            <a:noFill/>
          </p:spPr>
          <p:txBody>
            <a:bodyPr wrap="square" rtlCol="0">
              <a:spAutoFit/>
            </a:bodyPr>
            <a:lstStyle/>
            <a:p>
              <a:r>
                <a:rPr lang="en-US" sz="2000" b="1" kern="0" dirty="0">
                  <a:solidFill>
                    <a:srgbClr val="FF0101"/>
                  </a:solidFill>
                  <a:ea typeface="Times New Roman"/>
                  <a:cs typeface="Times New Roman"/>
                </a:rPr>
                <a:t>Food Bank of Monterey County serves 10,800 persons per week </a:t>
              </a:r>
              <a:r>
                <a:rPr lang="en-US" sz="2000" b="1" dirty="0">
                  <a:solidFill>
                    <a:schemeClr val="accent2">
                      <a:lumMod val="40000"/>
                      <a:lumOff val="60000"/>
                    </a:schemeClr>
                  </a:solidFill>
                </a:rPr>
                <a:t>2020</a:t>
              </a:r>
            </a:p>
          </p:txBody>
        </p:sp>
      </p:grpSp>
      <p:sp>
        <p:nvSpPr>
          <p:cNvPr id="2062" name="AutoShape 15" descr="data:image/png;base64,iVBORw0KGgoAAAANSUhEUgAAAKgAAAEtCAMAAACrn9tZAAAAkFBMVEX/////AAD/3d3/paX/Rkb/g4P/+/v/9PT/9/f/6+v/7+//zs7/7Oz//Pz/5OT/qan/rq7/MzP/wMD/fHz/XV3/b2//Fhb/IiL/jY3/VFT/lJT/4eH/S0v/tbX/wsL/x8f/1tb/m5v/aGj/dXX/MjL/n5//Ozv/Hx//Q0P/j4//UVH/Wlr/YmL/Kir/eXn/EBAp8+9VAAAMhElEQVR4nO2da3u6PAzGxU0R8IiH6eYB3Tzs6Pf/do/63xxtkzalKe65Lu6XG8pPoGmaJqFWc1Mj+NYdfkz955h7x5O5qALlVgXKrQqUWxUotypQblWg3KpAufX/A+3Vas0wjqJut56s0lW9G0XtOGx1Tsd0/xTo29fmbbcPBO0Hh9nH+Gt8e9BW9z2w0OT5dRGFzbIpw7QxsMG8Xtevbb1VGmV7PSoCedXodRn6p4zvZk6UP7Dbrk/KZt/tWgp6mSaeMOsN89nt9LmO+DEXc27Mi2YLVsrm2gvlP207bJiPxpN9zobb/iJNsuhkKsNulqSLfm/dGL+RUKcsVqA1NV4S/MPXKfSQ9ac7/Csa7px35gtCd0qi9G6DfEnfDXP1idFtVkW9p2wLPhAvWXHMCDObs37Tyc3rLKcT9VsL3/8+TLnbxpd/O/qjK/Uh2D0VwQw/4It5nU+cHed4qwyvnj1nCmJ+ZL9HcHj4SxnV+vaDNmmT5Q9hWYp0ekfpUlj5rE3ots/q4kFMa6ZQuiZvbTpnBHnFCg7b4q4u3v8d2VOpB6pG6oDkW4U2h8K55jGNM1Mxj9Bo5FwuL8S7T5r7Ac45aN9Y1/X1h/wJ3wkjKlE5x/AP5A1AxMKDOjRyPqmcU+RQ5khJ8z5/UpPlj9XxjnGyh3Ri4e7rF1RN1QtBOfljT8JT96kd+urybUw4mC1ItiOeWTISZ71phh8/qOhPpehxkeoj6iYJdlDJMO7Rm686iPiP8gC6lM+OeVKqn6x7TLhBo7Fy+gAO+8Tqjdf7MZyg7aFycvRCqR7oo/7L+UAjEPOkOnBwVz3MMOGygeIxLegpVR8R3NSzgibAevQqNeoL+KAmr5AHFFnqfksNSzwrx4wMnDyghrDWTj4+OirHGGMsHKD66xmot3WrHmLcFGAABZxfSdKU01QDbS8mTgZQ4LSyJFMK/DLTmOcAJUQK9+InAINrDlk7g4ZoqDAnwZh3gFuQ+QdVvBBIgqcPLDxN0xIHKOCGqBLuLGTMjJzOoCFpl1KwksDOzMQ/KOBdAMp/eQw81J/+QVck0NfcJ6BH9OAf1DgrXZR3oNQ1XRDM/YMCsyGgvFMMjb6Bf1DzNttZ+cF0AP6/V7+YG5QwLwWieXqBDvAPCu8SyMp5JcByPijD4ENjWFVm+kCmfjMzKMmOHnMfgO2ZecenlJkp7+bBz8rGOyiw/FGVH0uI4fUPCtlvWfkYCGJ4V95B22ZOYWGPGF594IkDFN4eFCSs7bBAhWkPxR3UeElfhcO/SEf5AK296jlfRGOODj7DgpljXa9NjjlKYWQ0RmXY7OEADR/gU1+USQfj1x+K+vGCgvuu31LMDu4XKpEfftBahKyZX9Ttgx7+o7Q3nys+CibMjoH0Mp27pdttYAvkpsqDOs+g47SLLPATzKCnmypEQD6QSVHrFx7xDB/WXZG4Nxztjg/zzTRFPeH2Hmb8p31WCuhFHUPeo8EvxPZ5yy8YMKWwIiOqfFBjSjDs7ZcPag7/TaGHp3xQzTT2I8iw3aCohbLKUtNubwCKZckKepf3em8ASotZTHqiKb4BaKQ1+b86CIbqFoVX5MqKWc763wKUssL+1uY6+d8CFI6TIfqq3w4UXYnCGq2atwKlhQB/teuFN6pitC+nerxG1EsFpZlSWKWCdhzKlcotYKVtT/0B0BpcyECRJjjtA5Tg7CE6TtGQipfaZZfav0EPjqh5AW2C+01kbaDVuJ9qcHPOjEGvShDAU9m6OVRt0qAnxrY8gRLSe8za5Vl9NQKgJSUYdej/sHrrWOBg9kXd97teQYl70yTNT6zXQgn+jgVYcmwhza57WB5aK5CykazlowcEaZX/F0A7jNX+XkFrneKOFKoBsTzNUqwj6p8mX/pdq4Ja85OebMDSQ+sPWpqXrXZri6JPohLdLmVxTabs/SliqxY0Fmqwtyih5aQV0Feh8nSNlpQk5EIaMj8AoV1MykaPzP10/F3UfY+tP8lFLQ/G/1sDY8aSnTI/zWnOGjNPrAs/NvWsAk0ftFp7I71ndgHkBgiMWvOSekSldiggq2VI/CoubaFsEXXu1EoyFhkzFu21pLVwstWLhxXAk58pIOMnrXX6Pi6rY8cnRN1H/knA3KGimCi51HbyMKTOYm+jFwQfvA6VP9Bg5KOfpg/QYOahP6UXUFJ3mqKgj/173aktxT+icj1ymwljsJKh2R8CetkLjdYcOxUXGVo6OIKenKsVVxSQt4MmlAHRnbrt/v2I1+sHUzXClKM17YHVSGE5JfWGuxvwXAZorRYvnO0V5+pUm6WTPdukUgFiDPkZ0onaPSd79VEa6EnJxmGJxWejKAlaDikAeLsnH6DFE1WC4Ov/Aspm9q1Aizys5tJUD6DzIhGh7Aag571Q61wAY98hT6C1WgqV8nu/pIXyRzMrD5tnyi+Y6Fq3ibSzeFGFM3JT+k4Li29SPHW4Q2uoEZDapfgEPTmC1LU2x+sS3JKxM5pvZW475Ru01iQF2gltSHyDElMCGCZ8hvp6QkqA5vUF5YHWmmYHQF8/XRaotnD6W+5BM54SDGPhj/sWNFOtiKmG0n1y4ipqMVR/uLvPbNU3hhyrvwNq6KUFpp+14nYUE9+gxVjPpHVSM/noqP812p0DMZ/zIeWdVIygHV20cikem0pRWPFFEp5Ba5EGVAiZJIDbvTFMs6ylbJrHNJch0UFmMn0wnbfmDl/2/W6TtNC94jdd/IcXFHhjwLeuLfyauj3trCxQfOT/uCVNfdAdf1CZQdHx9NME17A5MEFDv9x1oVhixcO/fxuTRD+xxGRuUCzyN9H+N6eS3oKBd/e4/JMSC0DyZ9lBMTfq/D9SLBAJqrGDtuDTn299SOHEtlL4i6zhtd55MBHTrWESflB4WTI4TZ00zuC9JFB4ZB/o5QtH8N57qK8HIxIzQzO4vMDpyQMoWKDUqNWonEFWEugaOnnPYlsN3O7zAApa0gWxP/FZYHavB1Dw0iUWZYAgigdQcNjH9LEEp/Z6AO1CG3y07kn/lJUE2gayEU4TOD1HoSzzFALdh+4srBP8miwPoC3A4q8srigcp/IAGgNXtEnzRS+Cs489gALNh8797snJKWW5edCoP4dHqZuSSPqhB1Cg99B5eUHMp5db1XoEVfsQXPYYiV4eFtgpZa6/TN6kF5AEMyyTuxTv6WLBSa0pdmiktAx/9DvuRODEAyU+QBWDmSI/QNG9JpzHD6pE9H5ew2IcTaV0Hf6VMmh+xjEek7xooN/V5wdVHOSrYdTldw2Wuu/0AipPoL8zzVr4+8lmJb3heYPiZdM3b4uwgyoLkd+ZRjBQb4Tv8goqz5T5MGJ+urfNhuIGlWNkwtSdj/bYFmlwg8pb9+LUnfNUb33rJe9eer1A3pRaNjxgBpWNumx0cr/DMleXGVQylcryJ/9k2KVt8YKuRU41gJjf2D1Y1eaxgsqeHPCdea/aqoKcFVTaCgXLBfL9nUzTpi9Q6cY/gKuf/NLvmN0EVF4rIWXs+STpT3qnEz5QeRsUrbrLJz/ckzO32EBDKVFjhiJE+UnhnTr0uUBbUiAEeKPIVYJrrXvDugfQlhwHyXQnFbYa72mNrnhAYzlHw2B4hBwdfInMDvokLzw1X3ZRKPwwOCDqAXQlL4bMea1PQmhyTyh5YwBV9mJN1/Msyeia5yhn0EjJEqGlYEoRKuO87wqqJuNS21VIpDND6zg30K66eUR3NORIhf4XuoCGamXDg00lqEz6pludOIACm5todBOWEpt+xg1VUVCwpMW6+j9UkvmmGGox0BCsvChSu6JG9sdw2lsR0CWY31KwEAxIQZkvAEfFGjRDkpcKZ9qDJRxj5evsyi2bPWT/bejS6xPMRJg8p/DLJl0KWEeO1TUtJOngcLe6wlJADaHiHUOLvwwr4TkOhmkW00Bb2h2iT6YOT4kms3QyGK2vLqziSoRPyWrxurl/2WtC2gdogBbUirZbOp+ue+kqSVarxXb6/DEfPJhLqt95+zp2OFvP5PScsWJeFK3pqSc0zfp+ejrXWqlLKwdJuyl321lB7cXGsZvHRfNG5qGTs8yabpyaux5H266PPl6Q4uxxVLT7zM7Tc4kqyl5nRa6sl+7tJsX1ZWNGsAUPh/dr7PUmoBeFT1iD//3g8PbR6CVZlIt43w40N9c3smSVLvqL8+yUZPUoN7L9vQXDQrnmaaj+FmjJL5KyVgXKrQqUWxUotypQblWg3KpAuVWBcqsC5VYFyq0KlFsVKLcqUG5VoNyqQLlVgXKrAuVWBSrrP9vFvkLQL9Sq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3857625" y="3013521"/>
            <a:ext cx="2885741" cy="1406488"/>
            <a:chOff x="3668713" y="1437848"/>
            <a:chExt cx="2885741" cy="1406488"/>
          </a:xfrm>
        </p:grpSpPr>
        <p:sp>
          <p:nvSpPr>
            <p:cNvPr id="76" name="TextBox 75"/>
            <p:cNvSpPr txBox="1"/>
            <p:nvPr/>
          </p:nvSpPr>
          <p:spPr>
            <a:xfrm>
              <a:off x="3673140" y="1437848"/>
              <a:ext cx="2881314" cy="954107"/>
            </a:xfrm>
            <a:prstGeom prst="rect">
              <a:avLst/>
            </a:prstGeom>
            <a:noFill/>
          </p:spPr>
          <p:txBody>
            <a:bodyPr wrap="square" rtlCol="0">
              <a:spAutoFit/>
            </a:bodyPr>
            <a:lstStyle/>
            <a:p>
              <a:r>
                <a:rPr lang="en-US" sz="1400" b="1" kern="0" dirty="0">
                  <a:solidFill>
                    <a:srgbClr val="C00000"/>
                  </a:solidFill>
                  <a:ea typeface="Times New Roman"/>
                  <a:cs typeface="Times New Roman"/>
                </a:rPr>
                <a:t>Percentage of Monterey County residents who applied for </a:t>
              </a:r>
              <a:r>
                <a:rPr lang="en-US" sz="1400" b="1" kern="0" dirty="0" err="1">
                  <a:solidFill>
                    <a:srgbClr val="C00000"/>
                  </a:solidFill>
                  <a:ea typeface="Times New Roman"/>
                  <a:cs typeface="Times New Roman"/>
                </a:rPr>
                <a:t>CalFresh</a:t>
              </a:r>
              <a:r>
                <a:rPr lang="en-US" sz="1400" b="1" kern="0" dirty="0">
                  <a:solidFill>
                    <a:srgbClr val="C00000"/>
                  </a:solidFill>
                  <a:ea typeface="Times New Roman"/>
                  <a:cs typeface="Times New Roman"/>
                </a:rPr>
                <a:t> assistance and were accepted:    </a:t>
              </a:r>
              <a:r>
                <a:rPr lang="en-US" sz="1400" b="1" kern="0" dirty="0">
                  <a:solidFill>
                    <a:schemeClr val="accent2">
                      <a:lumMod val="40000"/>
                      <a:lumOff val="60000"/>
                    </a:schemeClr>
                  </a:solidFill>
                  <a:ea typeface="Times New Roman"/>
                  <a:cs typeface="Times New Roman"/>
                </a:rPr>
                <a:t>July, 2019</a:t>
              </a:r>
              <a:endParaRPr lang="en-US" sz="1400" b="1" dirty="0">
                <a:solidFill>
                  <a:schemeClr val="accent2">
                    <a:lumMod val="40000"/>
                    <a:lumOff val="60000"/>
                  </a:schemeClr>
                </a:solidFill>
              </a:endParaRPr>
            </a:p>
          </p:txBody>
        </p:sp>
        <p:sp>
          <p:nvSpPr>
            <p:cNvPr id="78" name="Text Box 2"/>
            <p:cNvSpPr txBox="1">
              <a:spLocks noChangeArrowheads="1"/>
            </p:cNvSpPr>
            <p:nvPr/>
          </p:nvSpPr>
          <p:spPr bwMode="auto">
            <a:xfrm>
              <a:off x="3668713" y="2576326"/>
              <a:ext cx="2743200" cy="26801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900" dirty="0">
                  <a:solidFill>
                    <a:schemeClr val="accent2">
                      <a:lumMod val="50000"/>
                    </a:schemeClr>
                  </a:solidFill>
                </a:rPr>
                <a:t>California Department of Social Services </a:t>
              </a:r>
            </a:p>
          </p:txBody>
        </p:sp>
      </p:grpSp>
      <p:grpSp>
        <p:nvGrpSpPr>
          <p:cNvPr id="8" name="Group 7"/>
          <p:cNvGrpSpPr/>
          <p:nvPr/>
        </p:nvGrpSpPr>
        <p:grpSpPr>
          <a:xfrm>
            <a:off x="6819566" y="1717757"/>
            <a:ext cx="2438610" cy="2373642"/>
            <a:chOff x="7085098" y="1209150"/>
            <a:chExt cx="2438610" cy="2373642"/>
          </a:xfrm>
        </p:grpSpPr>
        <p:sp>
          <p:nvSpPr>
            <p:cNvPr id="2065" name="TextBox 2064"/>
            <p:cNvSpPr txBox="1"/>
            <p:nvPr/>
          </p:nvSpPr>
          <p:spPr>
            <a:xfrm>
              <a:off x="7085098" y="1209150"/>
              <a:ext cx="2160775" cy="2308324"/>
            </a:xfrm>
            <a:prstGeom prst="rect">
              <a:avLst/>
            </a:prstGeom>
            <a:noFill/>
          </p:spPr>
          <p:txBody>
            <a:bodyPr wrap="square" rtlCol="0">
              <a:spAutoFit/>
            </a:bodyPr>
            <a:lstStyle/>
            <a:p>
              <a:pPr algn="ctr"/>
              <a:r>
                <a:rPr lang="en-US" sz="2400" dirty="0"/>
                <a:t>Of all county </a:t>
              </a:r>
              <a:r>
                <a:rPr lang="en-US" sz="2400" dirty="0" err="1"/>
                <a:t>CalFresh</a:t>
              </a:r>
              <a:r>
                <a:rPr lang="en-US" sz="2400" dirty="0"/>
                <a:t> recipients in 2018, 11% were pregnant women.</a:t>
              </a:r>
            </a:p>
          </p:txBody>
        </p:sp>
        <p:sp>
          <p:nvSpPr>
            <p:cNvPr id="5" name="TextBox 4"/>
            <p:cNvSpPr txBox="1"/>
            <p:nvPr/>
          </p:nvSpPr>
          <p:spPr>
            <a:xfrm>
              <a:off x="7542508" y="3321182"/>
              <a:ext cx="1981200" cy="261610"/>
            </a:xfrm>
            <a:prstGeom prst="rect">
              <a:avLst/>
            </a:prstGeom>
            <a:noFill/>
          </p:spPr>
          <p:txBody>
            <a:bodyPr wrap="square" rtlCol="0">
              <a:spAutoFit/>
            </a:bodyPr>
            <a:lstStyle/>
            <a:p>
              <a:r>
                <a:rPr lang="en-US" sz="1100" dirty="0">
                  <a:solidFill>
                    <a:schemeClr val="accent2">
                      <a:lumMod val="50000"/>
                    </a:schemeClr>
                  </a:solidFill>
                </a:rPr>
                <a:t>Kidsdata.org, 2018</a:t>
              </a:r>
            </a:p>
          </p:txBody>
        </p:sp>
      </p:grpSp>
      <p:sp>
        <p:nvSpPr>
          <p:cNvPr id="7" name="TextBox 6"/>
          <p:cNvSpPr txBox="1"/>
          <p:nvPr/>
        </p:nvSpPr>
        <p:spPr>
          <a:xfrm>
            <a:off x="3891953" y="1985358"/>
            <a:ext cx="2495550" cy="877163"/>
          </a:xfrm>
          <a:prstGeom prst="rect">
            <a:avLst/>
          </a:prstGeom>
          <a:noFill/>
          <a:ln>
            <a:solidFill>
              <a:schemeClr val="bg1">
                <a:lumMod val="50000"/>
              </a:schemeClr>
            </a:solidFill>
          </a:ln>
        </p:spPr>
        <p:txBody>
          <a:bodyPr wrap="square" rtlCol="0">
            <a:spAutoFit/>
          </a:bodyPr>
          <a:lstStyle/>
          <a:p>
            <a:pPr algn="ctr"/>
            <a:r>
              <a:rPr lang="en-US" b="1" dirty="0">
                <a:solidFill>
                  <a:srgbClr val="DA0000"/>
                </a:solidFill>
                <a:effectLst>
                  <a:outerShdw blurRad="38100" dist="38100" dir="2700000" algn="tl">
                    <a:srgbClr val="000000">
                      <a:alpha val="43137"/>
                    </a:srgbClr>
                  </a:outerShdw>
                </a:effectLst>
              </a:rPr>
              <a:t>16,000 Participants               </a:t>
            </a:r>
            <a:r>
              <a:rPr lang="en-US" sz="1200" dirty="0"/>
              <a:t>accessed Monterey County WIC nutrition services in 2018</a:t>
            </a:r>
          </a:p>
          <a:p>
            <a:pPr algn="ctr"/>
            <a:r>
              <a:rPr lang="en-US" sz="900" dirty="0"/>
              <a:t>KidsData.org</a:t>
            </a:r>
          </a:p>
        </p:txBody>
      </p:sp>
      <p:sp>
        <p:nvSpPr>
          <p:cNvPr id="6" name="Rectangle 5">
            <a:extLst>
              <a:ext uri="{FF2B5EF4-FFF2-40B4-BE49-F238E27FC236}">
                <a16:creationId xmlns:a16="http://schemas.microsoft.com/office/drawing/2014/main" id="{9275F05F-91FF-4027-901B-66460FCD49E8}"/>
              </a:ext>
            </a:extLst>
          </p:cNvPr>
          <p:cNvSpPr/>
          <p:nvPr/>
        </p:nvSpPr>
        <p:spPr>
          <a:xfrm>
            <a:off x="4837846" y="3449594"/>
            <a:ext cx="139172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49</a:t>
            </a:r>
            <a:r>
              <a:rPr lang="en-US" sz="5400" b="1" cap="none" spc="0" dirty="0">
                <a:ln w="22225">
                  <a:solidFill>
                    <a:schemeClr val="accent2"/>
                  </a:solidFill>
                  <a:prstDash val="solid"/>
                </a:ln>
                <a:solidFill>
                  <a:schemeClr val="accent2">
                    <a:lumMod val="40000"/>
                    <a:lumOff val="60000"/>
                  </a:schemeClr>
                </a:solidFill>
                <a:effectLst/>
              </a:rPr>
              <a:t>%</a:t>
            </a:r>
          </a:p>
        </p:txBody>
      </p:sp>
      <p:pic>
        <p:nvPicPr>
          <p:cNvPr id="10" name="Graphic 9" descr="Child with balloon">
            <a:extLst>
              <a:ext uri="{FF2B5EF4-FFF2-40B4-BE49-F238E27FC236}">
                <a16:creationId xmlns:a16="http://schemas.microsoft.com/office/drawing/2014/main" id="{BDA54F40-94EF-4DEE-A77D-ACC6627FC7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8556" y="5158362"/>
            <a:ext cx="1752600" cy="1719526"/>
          </a:xfrm>
          <a:prstGeom prst="rect">
            <a:avLst/>
          </a:prstGeom>
        </p:spPr>
      </p:pic>
      <p:sp>
        <p:nvSpPr>
          <p:cNvPr id="11" name="Rectangle 10">
            <a:extLst>
              <a:ext uri="{FF2B5EF4-FFF2-40B4-BE49-F238E27FC236}">
                <a16:creationId xmlns:a16="http://schemas.microsoft.com/office/drawing/2014/main" id="{5E5BAF7F-AEEB-4CD7-A3D4-F3EB733FB179}"/>
              </a:ext>
            </a:extLst>
          </p:cNvPr>
          <p:cNvSpPr/>
          <p:nvPr/>
        </p:nvSpPr>
        <p:spPr>
          <a:xfrm>
            <a:off x="6335497" y="4819126"/>
            <a:ext cx="2414217" cy="1569660"/>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DA0000"/>
                </a:solidFill>
                <a:effectLst/>
              </a:rPr>
              <a:t>50% are children</a:t>
            </a:r>
          </a:p>
        </p:txBody>
      </p:sp>
      <p:sp>
        <p:nvSpPr>
          <p:cNvPr id="9" name="TextBox 8">
            <a:extLst>
              <a:ext uri="{FF2B5EF4-FFF2-40B4-BE49-F238E27FC236}">
                <a16:creationId xmlns:a16="http://schemas.microsoft.com/office/drawing/2014/main" id="{51CDEE71-644B-469C-8D5A-2929EA1EE8EB}"/>
              </a:ext>
            </a:extLst>
          </p:cNvPr>
          <p:cNvSpPr txBox="1"/>
          <p:nvPr/>
        </p:nvSpPr>
        <p:spPr>
          <a:xfrm flipH="1">
            <a:off x="4905375" y="1600969"/>
            <a:ext cx="2057401" cy="230832"/>
          </a:xfrm>
          <a:prstGeom prst="rect">
            <a:avLst/>
          </a:prstGeom>
          <a:noFill/>
        </p:spPr>
        <p:txBody>
          <a:bodyPr wrap="square" rtlCol="0">
            <a:spAutoFit/>
          </a:bodyPr>
          <a:lstStyle/>
          <a:p>
            <a:r>
              <a:rPr lang="en-US" sz="900" dirty="0"/>
              <a:t>California Food Policy Advocates  </a:t>
            </a:r>
          </a:p>
        </p:txBody>
      </p:sp>
    </p:spTree>
    <p:extLst>
      <p:ext uri="{BB962C8B-B14F-4D97-AF65-F5344CB8AC3E}">
        <p14:creationId xmlns:p14="http://schemas.microsoft.com/office/powerpoint/2010/main" val="418072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140B7675-AEED-41DC-9F80-0686EE67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87" y="761305"/>
            <a:ext cx="5029200" cy="2217049"/>
          </a:xfrm>
          <a:prstGeom prst="rect">
            <a:avLst/>
          </a:prstGeom>
        </p:spPr>
      </p:pic>
      <p:sp>
        <p:nvSpPr>
          <p:cNvPr id="15" name="Footer Placeholder 2065"/>
          <p:cNvSpPr txBox="1">
            <a:spLocks/>
          </p:cNvSpPr>
          <p:nvPr/>
        </p:nvSpPr>
        <p:spPr>
          <a:xfrm>
            <a:off x="8686800" y="6352206"/>
            <a:ext cx="381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D4FA2-66EB-4550-97C9-9CB4ADF2B47F}" type="slidenum">
              <a:rPr lang="en-US" smtClean="0"/>
              <a:pPr/>
              <a:t>6</a:t>
            </a:fld>
            <a:endParaRPr lang="en-US" dirty="0"/>
          </a:p>
        </p:txBody>
      </p:sp>
      <p:sp>
        <p:nvSpPr>
          <p:cNvPr id="24" name="AutoShape 2" descr="data:image/png;base64,iVBORw0KGgoAAAANSUhEUgAAAKgAAAEtCAMAAACrn9tZAAAAkFBMVEX/////AAD/3d3/paX/Rkb/g4P/+/v/9PT/9/f/6+v/7+//zs7/7Oz//Pz/5OT/qan/rq7/MzP/wMD/fHz/XV3/b2//Fhb/IiL/jY3/VFT/lJT/4eH/S0v/tbX/wsL/x8f/1tb/m5v/aGj/dXX/MjL/n5//Ozv/Hx//Q0P/j4//UVH/Wlr/YmL/Kir/eXn/EBAp8+9VAAAMhElEQVR4nO2da3u6PAzGxU0R8IiH6eYB3Tzs6Pf/do/63xxtkzalKe65Lu6XG8pPoGmaJqFWc1Mj+NYdfkz955h7x5O5qALlVgXKrQqUWxUotypQblWg3KpAufX/A+3Vas0wjqJut56s0lW9G0XtOGx1Tsd0/xTo29fmbbcPBO0Hh9nH+Gt8e9BW9z2w0OT5dRGFzbIpw7QxsMG8Xtevbb1VGmV7PSoCedXodRn6p4zvZk6UP7Dbrk/KZt/tWgp6mSaeMOsN89nt9LmO+DEXc27Mi2YLVsrm2gvlP207bJiPxpN9zobb/iJNsuhkKsNulqSLfm/dGL+RUKcsVqA1NV4S/MPXKfSQ9ac7/Csa7px35gtCd0qi9G6DfEnfDXP1idFtVkW9p2wLPhAvWXHMCDObs37Tyc3rLKcT9VsL3/8+TLnbxpd/O/qjK/Uh2D0VwQw/4It5nU+cHed4qwyvnj1nCmJ+ZL9HcHj4SxnV+vaDNmmT5Q9hWYp0ekfpUlj5rE3ots/q4kFMa6ZQuiZvbTpnBHnFCg7b4q4u3v8d2VOpB6pG6oDkW4U2h8K55jGNM1Mxj9Bo5FwuL8S7T5r7Ac45aN9Y1/X1h/wJ3wkjKlE5x/AP5A1AxMKDOjRyPqmcU+RQ5khJ8z5/UpPlj9XxjnGyh3Ri4e7rF1RN1QtBOfljT8JT96kd+urybUw4mC1ItiOeWTISZ71phh8/qOhPpehxkeoj6iYJdlDJMO7Rm686iPiP8gC6lM+OeVKqn6x7TLhBo7Fy+gAO+8Tqjdf7MZyg7aFycvRCqR7oo/7L+UAjEPOkOnBwVz3MMOGygeIxLegpVR8R3NSzgibAevQqNeoL+KAmr5AHFFnqfksNSzwrx4wMnDyghrDWTj4+OirHGGMsHKD66xmot3WrHmLcFGAABZxfSdKU01QDbS8mTgZQ4LSyJFMK/DLTmOcAJUQK9+InAINrDlk7g4ZoqDAnwZh3gFuQ+QdVvBBIgqcPLDxN0xIHKOCGqBLuLGTMjJzOoCFpl1KwksDOzMQ/KOBdAMp/eQw81J/+QVck0NfcJ6BH9OAf1DgrXZR3oNQ1XRDM/YMCsyGgvFMMjb6Bf1DzNttZ+cF0AP6/V7+YG5QwLwWieXqBDvAPCu8SyMp5JcByPijD4ENjWFVm+kCmfjMzKMmOHnMfgO2ZecenlJkp7+bBz8rGOyiw/FGVH0uI4fUPCtlvWfkYCGJ4V95B22ZOYWGPGF594IkDFN4eFCSs7bBAhWkPxR3UeElfhcO/SEf5AK296jlfRGOODj7DgpljXa9NjjlKYWQ0RmXY7OEADR/gU1+USQfj1x+K+vGCgvuu31LMDu4XKpEfftBahKyZX9Ttgx7+o7Q3nys+CibMjoH0Mp27pdttYAvkpsqDOs+g47SLLPATzKCnmypEQD6QSVHrFx7xDB/WXZG4Nxztjg/zzTRFPeH2Hmb8p31WCuhFHUPeo8EvxPZ5yy8YMKWwIiOqfFBjSjDs7ZcPag7/TaGHp3xQzTT2I8iw3aCohbLKUtNubwCKZckKepf3em8ASotZTHqiKb4BaKQ1+b86CIbqFoVX5MqKWc763wKUssL+1uY6+d8CFI6TIfqq3w4UXYnCGq2atwKlhQB/teuFN6pitC+nerxG1EsFpZlSWKWCdhzKlcotYKVtT/0B0BpcyECRJjjtA5Tg7CE6TtGQipfaZZfav0EPjqh5AW2C+01kbaDVuJ9qcHPOjEGvShDAU9m6OVRt0qAnxrY8gRLSe8za5Vl9NQKgJSUYdej/sHrrWOBg9kXd97teQYl70yTNT6zXQgn+jgVYcmwhza57WB5aK5CykazlowcEaZX/F0A7jNX+XkFrneKOFKoBsTzNUqwj6p8mX/pdq4Ja85OebMDSQ+sPWpqXrXZri6JPohLdLmVxTabs/SliqxY0Fmqwtyih5aQV0Feh8nSNlpQk5EIaMj8AoV1MykaPzP10/F3UfY+tP8lFLQ/G/1sDY8aSnTI/zWnOGjNPrAs/NvWsAk0ftFp7I71ndgHkBgiMWvOSekSldiggq2VI/CoubaFsEXXu1EoyFhkzFu21pLVwstWLhxXAk58pIOMnrXX6Pi6rY8cnRN1H/knA3KGimCi51HbyMKTOYm+jFwQfvA6VP9Bg5KOfpg/QYOahP6UXUFJ3mqKgj/173aktxT+icj1ymwljsJKh2R8CetkLjdYcOxUXGVo6OIKenKsVVxSQt4MmlAHRnbrt/v2I1+sHUzXClKM17YHVSGE5JfWGuxvwXAZorRYvnO0V5+pUm6WTPdukUgFiDPkZ0onaPSd79VEa6EnJxmGJxWejKAlaDikAeLsnH6DFE1WC4Ov/Aspm9q1Aizys5tJUD6DzIhGh7Aag571Q61wAY98hT6C1WgqV8nu/pIXyRzMrD5tnyi+Y6Fq3ibSzeFGFM3JT+k4Li29SPHW4Q2uoEZDapfgEPTmC1LU2x+sS3JKxM5pvZW475Ru01iQF2gltSHyDElMCGCZ8hvp6QkqA5vUF5YHWmmYHQF8/XRaotnD6W+5BM54SDGPhj/sWNFOtiKmG0n1y4ipqMVR/uLvPbNU3hhyrvwNq6KUFpp+14nYUE9+gxVjPpHVSM/noqP812p0DMZ/zIeWdVIygHV20cikem0pRWPFFEp5Ba5EGVAiZJIDbvTFMs6ylbJrHNJch0UFmMn0wnbfmDl/2/W6TtNC94jdd/IcXFHhjwLeuLfyauj3trCxQfOT/uCVNfdAdf1CZQdHx9NME17A5MEFDv9x1oVhixcO/fxuTRD+xxGRuUCzyN9H+N6eS3oKBd/e4/JMSC0DyZ9lBMTfq/D9SLBAJqrGDtuDTn299SOHEtlL4i6zhtd55MBHTrWESflB4WTI4TZ00zuC9JFB4ZB/o5QtH8N57qK8HIxIzQzO4vMDpyQMoWKDUqNWonEFWEugaOnnPYlsN3O7zAApa0gWxP/FZYHavB1Dw0iUWZYAgigdQcNjH9LEEp/Z6AO1CG3y07kn/lJUE2gayEU4TOD1HoSzzFALdh+4srBP8miwPoC3A4q8srigcp/IAGgNXtEnzRS+Cs489gALNh8797snJKWW5edCoP4dHqZuSSPqhB1Cg99B5eUHMp5db1XoEVfsQXPYYiV4eFtgpZa6/TN6kF5AEMyyTuxTv6WLBSa0pdmiktAx/9DvuRODEAyU+QBWDmSI/QNG9JpzHD6pE9H5ew2IcTaV0Hf6VMmh+xjEek7xooN/V5wdVHOSrYdTldw2Wuu/0AipPoL8zzVr4+8lmJb3heYPiZdM3b4uwgyoLkd+ZRjBQb4Tv8goqz5T5MGJ+urfNhuIGlWNkwtSdj/bYFmlwg8pb9+LUnfNUb33rJe9eer1A3pRaNjxgBpWNumx0cr/DMleXGVQylcryJ/9k2KVt8YKuRU41gJjf2D1Y1eaxgsqeHPCdea/aqoKcFVTaCgXLBfL9nUzTpi9Q6cY/gKuf/NLvmN0EVF4rIWXs+STpT3qnEz5QeRsUrbrLJz/ckzO32EBDKVFjhiJE+UnhnTr0uUBbUiAEeKPIVYJrrXvDugfQlhwHyXQnFbYa72mNrnhAYzlHw2B4hBwdfInMDvokLzw1X3ZRKPwwOCDqAXQlL4bMea1PQmhyTyh5YwBV9mJN1/Msyeia5yhn0EjJEqGlYEoRKuO87wqqJuNS21VIpDND6zg30K66eUR3NORIhf4XuoCGamXDg00lqEz6pludOIACm5todBOWEpt+xg1VUVCwpMW6+j9UkvmmGGox0BCsvChSu6JG9sdw2lsR0CWY31KwEAxIQZkvAEfFGjRDkpcKZ9qDJRxj5evsyi2bPWT/bejS6xPMRJg8p/DLJl0KWEeO1TUtJOngcLe6wlJADaHiHUOLvwwr4TkOhmkW00Bb2h2iT6YOT4kms3QyGK2vLqziSoRPyWrxurl/2WtC2gdogBbUirZbOp+ue+kqSVarxXb6/DEfPJhLqt95+zp2OFvP5PScsWJeFK3pqSc0zfp+ejrXWqlLKwdJuyl321lB7cXGsZvHRfNG5qGTs8yabpyaux5H266PPl6Q4uxxVLT7zM7Tc4kqyl5nRa6sl+7tJsX1ZWNGsAUPh/dr7PUmoBeFT1iD//3g8PbR6CVZlIt43w40N9c3smSVLvqL8+yUZPUoN7L9vQXDQrnmaaj+FmjJL5KyVgXKrQqUWxUotypQblWg3KpAuVWBcqsC5VYFyq0KlFsVKLcqUG5VoNyqQLlVgXKrAuVWBSrrP9vFvkLQL9Sq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0" y="0"/>
            <a:ext cx="9144001" cy="609600"/>
            <a:chOff x="0" y="0"/>
            <a:chExt cx="9144001" cy="609600"/>
          </a:xfrm>
        </p:grpSpPr>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24384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a:stretch/>
          </p:blipFill>
          <p:spPr bwMode="auto">
            <a:xfrm>
              <a:off x="4876800" y="0"/>
              <a:ext cx="2466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010" r="25869"/>
            <a:stretch/>
          </p:blipFill>
          <p:spPr bwMode="auto">
            <a:xfrm>
              <a:off x="7315201" y="0"/>
              <a:ext cx="182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p:nvPr/>
        </p:nvGrpSpPr>
        <p:grpSpPr>
          <a:xfrm>
            <a:off x="5381625" y="672445"/>
            <a:ext cx="1825625" cy="1339413"/>
            <a:chOff x="155575" y="533400"/>
            <a:chExt cx="1825625" cy="1339413"/>
          </a:xfrm>
        </p:grpSpPr>
        <p:sp>
          <p:nvSpPr>
            <p:cNvPr id="32" name="TextBox 31"/>
            <p:cNvSpPr txBox="1"/>
            <p:nvPr/>
          </p:nvSpPr>
          <p:spPr>
            <a:xfrm>
              <a:off x="474484" y="533400"/>
              <a:ext cx="1416406" cy="1323439"/>
            </a:xfrm>
            <a:prstGeom prst="rect">
              <a:avLst/>
            </a:prstGeom>
            <a:noFill/>
          </p:spPr>
          <p:txBody>
            <a:bodyPr wrap="square" rtlCol="0">
              <a:spAutoFit/>
            </a:bodyPr>
            <a:lstStyle/>
            <a:p>
              <a:endParaRPr lang="en-US" sz="8000" b="1" dirty="0">
                <a:solidFill>
                  <a:srgbClr val="DA0000"/>
                </a:solidFill>
                <a:effectLst>
                  <a:outerShdw blurRad="38100" dist="38100" dir="2700000" algn="tl">
                    <a:srgbClr val="000000">
                      <a:alpha val="43137"/>
                    </a:srgbClr>
                  </a:outerShdw>
                </a:effectLst>
              </a:endParaRPr>
            </a:p>
          </p:txBody>
        </p:sp>
        <p:sp>
          <p:nvSpPr>
            <p:cNvPr id="34" name="TextBox 33"/>
            <p:cNvSpPr txBox="1"/>
            <p:nvPr/>
          </p:nvSpPr>
          <p:spPr>
            <a:xfrm>
              <a:off x="155575" y="1524000"/>
              <a:ext cx="1825625" cy="348813"/>
            </a:xfrm>
            <a:prstGeom prst="rect">
              <a:avLst/>
            </a:prstGeom>
            <a:noFill/>
          </p:spPr>
          <p:txBody>
            <a:bodyPr wrap="square" rtlCol="0">
              <a:spAutoFit/>
            </a:bodyPr>
            <a:lstStyle/>
            <a:p>
              <a:pPr algn="ctr">
                <a:lnSpc>
                  <a:spcPts val="2000"/>
                </a:lnSpc>
              </a:pPr>
              <a:endParaRPr lang="en-US" dirty="0"/>
            </a:p>
          </p:txBody>
        </p:sp>
      </p:grpSp>
      <p:sp>
        <p:nvSpPr>
          <p:cNvPr id="42" name="TextBox 41"/>
          <p:cNvSpPr txBox="1"/>
          <p:nvPr/>
        </p:nvSpPr>
        <p:spPr>
          <a:xfrm>
            <a:off x="5344908" y="2770958"/>
            <a:ext cx="3657600" cy="3686650"/>
          </a:xfrm>
          <a:prstGeom prst="rect">
            <a:avLst/>
          </a:prstGeom>
          <a:noFill/>
        </p:spPr>
        <p:txBody>
          <a:bodyPr wrap="square" rtlCol="0">
            <a:spAutoFit/>
          </a:bodyPr>
          <a:lstStyle/>
          <a:p>
            <a:pPr algn="ctr">
              <a:lnSpc>
                <a:spcPts val="2000"/>
              </a:lnSpc>
            </a:pPr>
            <a:r>
              <a:rPr lang="en-US" sz="2400" b="1" dirty="0"/>
              <a:t>Qualifying for CalFresh food assistance</a:t>
            </a:r>
            <a:r>
              <a:rPr lang="en-US" sz="1600" b="1" dirty="0"/>
              <a:t>:</a:t>
            </a:r>
          </a:p>
          <a:p>
            <a:pPr algn="ctr">
              <a:lnSpc>
                <a:spcPts val="2000"/>
              </a:lnSpc>
            </a:pPr>
            <a:endParaRPr lang="en-US" sz="1600" b="1" dirty="0"/>
          </a:p>
          <a:p>
            <a:pPr marL="168275" indent="-168275">
              <a:lnSpc>
                <a:spcPts val="2000"/>
              </a:lnSpc>
              <a:buClr>
                <a:srgbClr val="FF0000"/>
              </a:buClr>
              <a:buFont typeface="Arial" panose="020B0604020202020204" pitchFamily="34" charset="0"/>
              <a:buChar char="•"/>
            </a:pPr>
            <a:r>
              <a:rPr lang="en-US" sz="2000" dirty="0"/>
              <a:t>Can be done online</a:t>
            </a:r>
          </a:p>
          <a:p>
            <a:pPr marL="168275" indent="-168275">
              <a:lnSpc>
                <a:spcPts val="2000"/>
              </a:lnSpc>
              <a:buClr>
                <a:srgbClr val="FF0000"/>
              </a:buClr>
              <a:buFont typeface="Arial" panose="020B0604020202020204" pitchFamily="34" charset="0"/>
              <a:buChar char="•"/>
            </a:pPr>
            <a:r>
              <a:rPr lang="en-US" sz="2000" dirty="0"/>
              <a:t>Can be done in </a:t>
            </a:r>
            <a:r>
              <a:rPr lang="en-US" sz="2000" b="1" dirty="0">
                <a:solidFill>
                  <a:srgbClr val="DA0000"/>
                </a:solidFill>
                <a:effectLst>
                  <a:outerShdw blurRad="38100" dist="38100" dir="2700000" algn="tl">
                    <a:srgbClr val="000000">
                      <a:alpha val="43137"/>
                    </a:srgbClr>
                  </a:outerShdw>
                </a:effectLst>
              </a:rPr>
              <a:t>30</a:t>
            </a:r>
            <a:r>
              <a:rPr lang="en-US" sz="2000" dirty="0"/>
              <a:t> days</a:t>
            </a:r>
          </a:p>
          <a:p>
            <a:pPr marL="168275" indent="-168275">
              <a:lnSpc>
                <a:spcPts val="2000"/>
              </a:lnSpc>
              <a:buClr>
                <a:srgbClr val="FF0000"/>
              </a:buClr>
              <a:buFont typeface="Arial" panose="020B0604020202020204" pitchFamily="34" charset="0"/>
              <a:buChar char="•"/>
            </a:pPr>
            <a:r>
              <a:rPr lang="en-US" sz="2000" dirty="0"/>
              <a:t>Application takes about </a:t>
            </a:r>
            <a:r>
              <a:rPr lang="en-US" sz="2000" b="1" dirty="0">
                <a:solidFill>
                  <a:srgbClr val="FF0101"/>
                </a:solidFill>
                <a:effectLst>
                  <a:outerShdw blurRad="38100" dist="38100" dir="2700000" algn="tl">
                    <a:srgbClr val="000000">
                      <a:alpha val="43137"/>
                    </a:srgbClr>
                  </a:outerShdw>
                </a:effectLst>
              </a:rPr>
              <a:t>10</a:t>
            </a:r>
            <a:r>
              <a:rPr lang="en-US" sz="2000" dirty="0"/>
              <a:t> minutes</a:t>
            </a:r>
          </a:p>
          <a:p>
            <a:pPr marL="168275" indent="-168275">
              <a:lnSpc>
                <a:spcPts val="2000"/>
              </a:lnSpc>
              <a:buClr>
                <a:srgbClr val="FF0000"/>
              </a:buClr>
              <a:buFont typeface="Arial" panose="020B0604020202020204" pitchFamily="34" charset="0"/>
              <a:buChar char="•"/>
            </a:pPr>
            <a:r>
              <a:rPr lang="en-US" sz="2000" dirty="0"/>
              <a:t>Does not affect other benefits</a:t>
            </a:r>
          </a:p>
          <a:p>
            <a:pPr marL="168275" indent="-168275">
              <a:lnSpc>
                <a:spcPts val="2000"/>
              </a:lnSpc>
              <a:buClr>
                <a:srgbClr val="FF0000"/>
              </a:buClr>
              <a:buFont typeface="Arial" panose="020B0604020202020204" pitchFamily="34" charset="0"/>
              <a:buChar char="•"/>
            </a:pPr>
            <a:r>
              <a:rPr lang="en-US" sz="2000" dirty="0"/>
              <a:t>Can be renewed/re-applied</a:t>
            </a:r>
          </a:p>
          <a:p>
            <a:pPr marL="168275" indent="-168275">
              <a:lnSpc>
                <a:spcPts val="2000"/>
              </a:lnSpc>
              <a:buClr>
                <a:srgbClr val="FF0000"/>
              </a:buClr>
              <a:buFont typeface="Arial" panose="020B0604020202020204" pitchFamily="34" charset="0"/>
              <a:buChar char="•"/>
            </a:pPr>
            <a:r>
              <a:rPr lang="en-US" sz="2000" dirty="0"/>
              <a:t>Is not reported to any other government agency</a:t>
            </a:r>
          </a:p>
          <a:p>
            <a:pPr marL="168275" indent="-168275">
              <a:lnSpc>
                <a:spcPts val="2000"/>
              </a:lnSpc>
              <a:buClr>
                <a:srgbClr val="FF0000"/>
              </a:buClr>
              <a:buFont typeface="Arial" panose="020B0604020202020204" pitchFamily="34" charset="0"/>
              <a:buChar char="•"/>
            </a:pPr>
            <a:r>
              <a:rPr lang="en-US" sz="2000" dirty="0"/>
              <a:t>Undocumented parents can apply for their children who have legal status</a:t>
            </a:r>
          </a:p>
        </p:txBody>
      </p:sp>
      <p:grpSp>
        <p:nvGrpSpPr>
          <p:cNvPr id="2" name="Group 1"/>
          <p:cNvGrpSpPr/>
          <p:nvPr/>
        </p:nvGrpSpPr>
        <p:grpSpPr>
          <a:xfrm>
            <a:off x="228600" y="838200"/>
            <a:ext cx="3271687" cy="2547503"/>
            <a:chOff x="228600" y="838200"/>
            <a:chExt cx="3271687" cy="2547503"/>
          </a:xfrm>
        </p:grpSpPr>
        <p:sp>
          <p:nvSpPr>
            <p:cNvPr id="30" name="TextBox 29"/>
            <p:cNvSpPr txBox="1"/>
            <p:nvPr/>
          </p:nvSpPr>
          <p:spPr>
            <a:xfrm>
              <a:off x="228600" y="838200"/>
              <a:ext cx="3271687" cy="2462213"/>
            </a:xfrm>
            <a:prstGeom prst="rect">
              <a:avLst/>
            </a:prstGeom>
            <a:noFill/>
          </p:spPr>
          <p:txBody>
            <a:bodyPr wrap="square" rtlCol="0">
              <a:spAutoFit/>
            </a:bodyPr>
            <a:lstStyle/>
            <a:p>
              <a:pPr algn="ctr"/>
              <a:r>
                <a:rPr lang="en-US" sz="2200" dirty="0"/>
                <a:t>As of April 2020, </a:t>
              </a:r>
              <a:r>
                <a:rPr lang="en-US" sz="2200" b="1" dirty="0" err="1"/>
                <a:t>CalFresh</a:t>
              </a:r>
              <a:r>
                <a:rPr lang="en-US" sz="2200" b="1" dirty="0"/>
                <a:t> participation </a:t>
              </a:r>
              <a:r>
                <a:rPr lang="en-US" sz="2200" dirty="0"/>
                <a:t>can use their Golden State Advantage cards </a:t>
              </a:r>
              <a:r>
                <a:rPr lang="en-US" sz="2200" b="1" dirty="0"/>
                <a:t>online</a:t>
              </a:r>
              <a:r>
                <a:rPr lang="en-US" sz="2200" dirty="0"/>
                <a:t> to purchase groceries! Partner websites include Amazon and Walmart.  </a:t>
              </a:r>
            </a:p>
          </p:txBody>
        </p:sp>
        <p:sp>
          <p:nvSpPr>
            <p:cNvPr id="28" name="TextBox 27"/>
            <p:cNvSpPr txBox="1"/>
            <p:nvPr/>
          </p:nvSpPr>
          <p:spPr>
            <a:xfrm>
              <a:off x="244421" y="3154871"/>
              <a:ext cx="2286000" cy="230832"/>
            </a:xfrm>
            <a:prstGeom prst="rect">
              <a:avLst/>
            </a:prstGeom>
            <a:noFill/>
          </p:spPr>
          <p:txBody>
            <a:bodyPr wrap="square" rtlCol="0">
              <a:spAutoFit/>
            </a:bodyPr>
            <a:lstStyle/>
            <a:p>
              <a:endParaRPr lang="en-US" sz="900" dirty="0">
                <a:solidFill>
                  <a:schemeClr val="accent2">
                    <a:lumMod val="50000"/>
                  </a:schemeClr>
                </a:solidFill>
              </a:endParaRPr>
            </a:p>
          </p:txBody>
        </p:sp>
      </p:grpSp>
      <p:grpSp>
        <p:nvGrpSpPr>
          <p:cNvPr id="4" name="Group 3"/>
          <p:cNvGrpSpPr/>
          <p:nvPr/>
        </p:nvGrpSpPr>
        <p:grpSpPr>
          <a:xfrm>
            <a:off x="0" y="3466743"/>
            <a:ext cx="5181600" cy="3299668"/>
            <a:chOff x="0" y="3466743"/>
            <a:chExt cx="5181600" cy="3299668"/>
          </a:xfrm>
        </p:grpSpPr>
        <p:grpSp>
          <p:nvGrpSpPr>
            <p:cNvPr id="3" name="Group 2"/>
            <p:cNvGrpSpPr/>
            <p:nvPr/>
          </p:nvGrpSpPr>
          <p:grpSpPr>
            <a:xfrm>
              <a:off x="0" y="5599154"/>
              <a:ext cx="3200400" cy="1167257"/>
              <a:chOff x="76200" y="5599154"/>
              <a:chExt cx="3200400" cy="1167257"/>
            </a:xfrm>
          </p:grpSpPr>
          <p:sp>
            <p:nvSpPr>
              <p:cNvPr id="43" name="TextBox 42"/>
              <p:cNvSpPr txBox="1"/>
              <p:nvPr/>
            </p:nvSpPr>
            <p:spPr>
              <a:xfrm>
                <a:off x="76200" y="5612249"/>
                <a:ext cx="3200400" cy="1154162"/>
              </a:xfrm>
              <a:prstGeom prst="rect">
                <a:avLst/>
              </a:prstGeom>
              <a:noFill/>
            </p:spPr>
            <p:txBody>
              <a:bodyPr wrap="square" rtlCol="0">
                <a:spAutoFit/>
              </a:bodyPr>
              <a:lstStyle/>
              <a:p>
                <a:pPr marL="630238"/>
                <a:r>
                  <a:rPr lang="en-US" sz="950" dirty="0"/>
                  <a:t>Monterey County Health Department, 2020. For more information see </a:t>
                </a:r>
                <a:r>
                  <a:rPr lang="en-US" sz="1000" dirty="0">
                    <a:hlinkClick r:id="rId4"/>
                  </a:rPr>
                  <a:t>http://www.datasharemontereycounty.org/resourcelibrary</a:t>
                </a:r>
                <a:r>
                  <a:rPr lang="en-US" sz="1000" dirty="0"/>
                  <a:t> </a:t>
                </a:r>
                <a:r>
                  <a:rPr lang="en-US" sz="950" dirty="0"/>
                  <a:t>or  </a:t>
                </a:r>
                <a:r>
                  <a:rPr lang="en-US" sz="1000" dirty="0">
                    <a:hlinkClick r:id="rId5"/>
                  </a:rPr>
                  <a:t>http://www.datasharemontereycounty.org/indicators/index/dashboard?alias=dietandnutrition</a:t>
                </a:r>
                <a:endParaRPr lang="en-US" sz="950" dirty="0"/>
              </a:p>
            </p:txBody>
          </p:sp>
          <p:pic>
            <p:nvPicPr>
              <p:cNvPr id="1027" name="Picture 3" descr="K:\4000-ADM\PEP\Images\Logos\MCHD Leading The Way TransB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721" y="5599154"/>
                <a:ext cx="533158" cy="753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4000-ADM\PEP\Images\Logos\MontereyCountySeal10Colors.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6172200"/>
                <a:ext cx="533400" cy="536808"/>
              </a:xfrm>
              <a:prstGeom prst="rect">
                <a:avLst/>
              </a:prstGeom>
              <a:noFill/>
              <a:extLst>
                <a:ext uri="{909E8E84-426E-40DD-AFC4-6F175D3DCCD1}">
                  <a14:hiddenFill xmlns:a14="http://schemas.microsoft.com/office/drawing/2010/main">
                    <a:solidFill>
                      <a:srgbClr val="FFFFFF"/>
                    </a:solidFill>
                  </a14:hiddenFill>
                </a:ext>
              </a:extLst>
            </p:spPr>
          </p:pic>
        </p:grpSp>
        <p:pic>
          <p:nvPicPr>
            <p:cNvPr id="5131" name="Picture 11" descr="East Salinas 2"/>
            <p:cNvPicPr>
              <a:picLocks noChangeAspect="1" noChangeArrowheads="1"/>
            </p:cNvPicPr>
            <p:nvPr/>
          </p:nvPicPr>
          <p:blipFill rotWithShape="1">
            <a:blip r:embed="rId8">
              <a:extLst>
                <a:ext uri="{28A0092B-C50C-407E-A947-70E740481C1C}">
                  <a14:useLocalDpi xmlns:a14="http://schemas.microsoft.com/office/drawing/2010/main" val="0"/>
                </a:ext>
              </a:extLst>
            </a:blip>
            <a:srcRect l="9225"/>
            <a:stretch/>
          </p:blipFill>
          <p:spPr bwMode="auto">
            <a:xfrm>
              <a:off x="0" y="3466743"/>
              <a:ext cx="5123014" cy="19780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200400" y="4486043"/>
              <a:ext cx="1981200" cy="369332"/>
            </a:xfrm>
            <a:prstGeom prst="rect">
              <a:avLst/>
            </a:prstGeom>
            <a:noFill/>
          </p:spPr>
          <p:txBody>
            <a:bodyPr wrap="square" rtlCol="0">
              <a:spAutoFit/>
            </a:bodyPr>
            <a:lstStyle/>
            <a:p>
              <a:pPr algn="ctr"/>
              <a:endParaRPr lang="en-US" dirty="0"/>
            </a:p>
          </p:txBody>
        </p:sp>
      </p:grpSp>
      <p:sp>
        <p:nvSpPr>
          <p:cNvPr id="5" name="TextBox 4"/>
          <p:cNvSpPr txBox="1"/>
          <p:nvPr/>
        </p:nvSpPr>
        <p:spPr>
          <a:xfrm>
            <a:off x="5381625" y="6384991"/>
            <a:ext cx="3200400" cy="230832"/>
          </a:xfrm>
          <a:prstGeom prst="rect">
            <a:avLst/>
          </a:prstGeom>
          <a:solidFill>
            <a:schemeClr val="bg1"/>
          </a:solidFill>
        </p:spPr>
        <p:txBody>
          <a:bodyPr wrap="square" rtlCol="0">
            <a:spAutoFit/>
          </a:bodyPr>
          <a:lstStyle/>
          <a:p>
            <a:r>
              <a:rPr lang="en-US" sz="900" dirty="0">
                <a:solidFill>
                  <a:schemeClr val="accent2">
                    <a:lumMod val="50000"/>
                  </a:schemeClr>
                </a:solidFill>
              </a:rPr>
              <a:t>https://mc-choice.co.monterey.ca.us/programs/calfresh/</a:t>
            </a:r>
          </a:p>
        </p:txBody>
      </p:sp>
      <p:pic>
        <p:nvPicPr>
          <p:cNvPr id="9" name="Picture 8" descr="A picture containing drawing, food&#10;&#10;Description automatically generated">
            <a:extLst>
              <a:ext uri="{FF2B5EF4-FFF2-40B4-BE49-F238E27FC236}">
                <a16:creationId xmlns:a16="http://schemas.microsoft.com/office/drawing/2014/main" id="{BD3D5EEA-BD3A-42BF-8C58-1BDCB5ED8241}"/>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530421" y="4465916"/>
            <a:ext cx="3221710" cy="2472915"/>
          </a:xfrm>
          <a:prstGeom prst="rect">
            <a:avLst/>
          </a:prstGeom>
        </p:spPr>
      </p:pic>
      <p:sp>
        <p:nvSpPr>
          <p:cNvPr id="6" name="TextBox 5">
            <a:extLst>
              <a:ext uri="{FF2B5EF4-FFF2-40B4-BE49-F238E27FC236}">
                <a16:creationId xmlns:a16="http://schemas.microsoft.com/office/drawing/2014/main" id="{E9AF7251-3D21-4D2D-BDB1-5020489F93C9}"/>
              </a:ext>
            </a:extLst>
          </p:cNvPr>
          <p:cNvSpPr txBox="1"/>
          <p:nvPr/>
        </p:nvSpPr>
        <p:spPr>
          <a:xfrm>
            <a:off x="152400" y="3206954"/>
            <a:ext cx="3989156" cy="230832"/>
          </a:xfrm>
          <a:prstGeom prst="rect">
            <a:avLst/>
          </a:prstGeom>
          <a:noFill/>
        </p:spPr>
        <p:txBody>
          <a:bodyPr wrap="square" rtlCol="0">
            <a:spAutoFit/>
          </a:bodyPr>
          <a:lstStyle/>
          <a:p>
            <a:pPr algn="ctr"/>
            <a:r>
              <a:rPr lang="en-US" sz="900" dirty="0"/>
              <a:t>Monterey County Department of Social Services, 2020</a:t>
            </a:r>
          </a:p>
        </p:txBody>
      </p:sp>
    </p:spTree>
    <p:extLst>
      <p:ext uri="{BB962C8B-B14F-4D97-AF65-F5344CB8AC3E}">
        <p14:creationId xmlns:p14="http://schemas.microsoft.com/office/powerpoint/2010/main" val="4065155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32804</TotalTime>
  <Words>678</Words>
  <Application>Microsoft Office PowerPoint</Application>
  <PresentationFormat>On-screen Show (4:3)</PresentationFormat>
  <Paragraphs>95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County of Monterey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Zerounian, Patricia x4583</dc:creator>
  <cp:lastModifiedBy>Ketchem, Audra 796-1276</cp:lastModifiedBy>
  <cp:revision>173</cp:revision>
  <cp:lastPrinted>2015-12-12T00:23:51Z</cp:lastPrinted>
  <dcterms:created xsi:type="dcterms:W3CDTF">2015-12-09T22:19:31Z</dcterms:created>
  <dcterms:modified xsi:type="dcterms:W3CDTF">2020-09-05T08:27:21Z</dcterms:modified>
</cp:coreProperties>
</file>